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29" r:id="rId2"/>
    <p:sldId id="485" r:id="rId3"/>
    <p:sldId id="486" r:id="rId4"/>
    <p:sldId id="487" r:id="rId5"/>
    <p:sldId id="488" r:id="rId6"/>
    <p:sldId id="489" r:id="rId7"/>
    <p:sldId id="490" r:id="rId8"/>
    <p:sldId id="533" r:id="rId9"/>
    <p:sldId id="534" r:id="rId10"/>
    <p:sldId id="530" r:id="rId11"/>
    <p:sldId id="493" r:id="rId12"/>
    <p:sldId id="532" r:id="rId13"/>
    <p:sldId id="495" r:id="rId14"/>
    <p:sldId id="496" r:id="rId15"/>
    <p:sldId id="497" r:id="rId16"/>
    <p:sldId id="498" r:id="rId17"/>
    <p:sldId id="499" r:id="rId18"/>
    <p:sldId id="500" r:id="rId19"/>
    <p:sldId id="503" r:id="rId20"/>
    <p:sldId id="531" r:id="rId21"/>
    <p:sldId id="505" r:id="rId22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5398" autoAdjust="0"/>
  </p:normalViewPr>
  <p:slideViewPr>
    <p:cSldViewPr>
      <p:cViewPr>
        <p:scale>
          <a:sx n="60" d="100"/>
          <a:sy n="60" d="100"/>
        </p:scale>
        <p:origin x="-166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CB81EB47-FB94-42BC-B621-3EEBA9A9D928}" type="datetimeFigureOut">
              <a:rPr lang="de-DE" smtClean="0"/>
              <a:pPr/>
              <a:t>30.04.2019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5C3C710D-265B-4CB0-A54F-DCA301C669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65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74F61CAE-B4FD-4BD5-9813-54D994B75D07}" type="datetimeFigureOut">
              <a:rPr lang="de-DE" smtClean="0"/>
              <a:pPr/>
              <a:t>30.04.2019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E0BC5456-E4CB-478C-A1EB-43B685B38E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76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E0BC5456-E4CB-478C-A1EB-43B685B38E1A}" type="slidenum">
              <a:rPr lang="de-DE" smtClean="0">
                <a:solidFill>
                  <a:prstClr val="black"/>
                </a:solidFill>
                <a:latin typeface="Calibri"/>
              </a:rPr>
              <a:pPr defTabSz="910651">
                <a:defRPr/>
              </a:pPr>
              <a:t>1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22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62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34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34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41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7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A8CC-B737-4C22-A778-CFCDE6612968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5010-DDEF-4E08-A2FF-043719E8A791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C23F-8F70-4527-9CE2-D2F105556CEB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19D6-2BF7-4828-A6B8-CD94F19445A9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DE20-5083-45D6-81B1-F0D611E57649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C712-DAAE-4E4F-BE8A-38E08AA36396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7B2A-8604-429E-951E-991D7B7362B0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7B9B-0985-4142-9DB7-F1DE1F7B921F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DDBC-0E60-40B5-BD7C-B25569AA8A39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384C-7B42-458A-AC83-AE6A92507462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75C8-2715-48F1-9D69-81126DE46BD0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20C3-3257-47B8-A6DD-1488E72CDE39}" type="datetime1">
              <a:rPr lang="de-DE" smtClean="0"/>
              <a:pPr/>
              <a:t>30.04.2019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de-DE" sz="4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e-DE" sz="9000" b="1" dirty="0" smtClean="0">
                <a:solidFill>
                  <a:srgbClr val="0070C0"/>
                </a:solidFill>
              </a:rPr>
              <a:t>Quiz: </a:t>
            </a:r>
          </a:p>
          <a:p>
            <a:pPr marL="0" indent="0" algn="ctr">
              <a:buNone/>
            </a:pPr>
            <a:r>
              <a:rPr lang="de-DE" sz="9000" b="1" dirty="0" smtClean="0">
                <a:solidFill>
                  <a:srgbClr val="0070C0"/>
                </a:solidFill>
              </a:rPr>
              <a:t>Was ist Kolonialismus?</a:t>
            </a:r>
            <a:endParaRPr lang="de-DE" sz="9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268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F58CF6F0-F9CC-4D88-9EE5-10CA49D1A480}"/>
              </a:ext>
            </a:extLst>
          </p:cNvPr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70C0"/>
                </a:solidFill>
              </a:rPr>
              <a:t>Berliner Afrika-Konferenz: 1884/85:</a:t>
            </a:r>
          </a:p>
          <a:p>
            <a:pPr algn="ctr"/>
            <a:r>
              <a:rPr lang="de-DE" sz="3200" b="1" dirty="0" smtClean="0">
                <a:solidFill>
                  <a:srgbClr val="0070C0"/>
                </a:solidFill>
              </a:rPr>
              <a:t> Aufteilung Afrikas in europäische Kolonien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0972" y="6381328"/>
            <a:ext cx="875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Bildquelle: Adalbert von Rößler (†1922) (https://commons.wikimedia.org/wiki/File:Kongokonferenz.jpg), „Kongokonferenz“, als gemeinfrei gekennzeichnet, Details auf </a:t>
            </a:r>
            <a:r>
              <a:rPr lang="de-DE" sz="1200" dirty="0" err="1" smtClean="0"/>
              <a:t>Wikimedia</a:t>
            </a:r>
            <a:r>
              <a:rPr lang="de-DE" sz="1200" dirty="0" smtClean="0"/>
              <a:t> </a:t>
            </a:r>
            <a:r>
              <a:rPr lang="de-DE" sz="1200" dirty="0" err="1" smtClean="0"/>
              <a:t>Commons</a:t>
            </a:r>
            <a:r>
              <a:rPr lang="de-DE" sz="1200" dirty="0" smtClean="0"/>
              <a:t>: https://commons.wikimedia.org/wiki/Template:PD-old</a:t>
            </a:r>
            <a:endParaRPr lang="de-DE" sz="12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026" name="Picture 2" descr="https://upload.wikimedia.org/wikipedia/commons/thumb/6/6b/Kongokonferenz.jpg/1280px-Kongokonferen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514896" cy="500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Welche heutigen Staaten waren einmal unter deutscher Kolonialherrschaft?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539552" y="2348880"/>
            <a:ext cx="84249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>
                <a:solidFill>
                  <a:srgbClr val="0070C0"/>
                </a:solidFill>
              </a:rPr>
              <a:t>Vor allem afrikanische Staaten u</a:t>
            </a:r>
            <a:r>
              <a:rPr lang="de-DE" sz="3200" dirty="0" smtClean="0">
                <a:solidFill>
                  <a:srgbClr val="0070C0"/>
                </a:solidFill>
              </a:rPr>
              <a:t>. a</a:t>
            </a:r>
            <a:r>
              <a:rPr lang="de-DE" sz="3200" dirty="0">
                <a:solidFill>
                  <a:srgbClr val="0070C0"/>
                </a:solidFill>
              </a:rPr>
              <a:t>. Tansania und </a:t>
            </a:r>
            <a:r>
              <a:rPr lang="de-DE" sz="3200" dirty="0" smtClean="0">
                <a:solidFill>
                  <a:srgbClr val="0070C0"/>
                </a:solidFill>
              </a:rPr>
              <a:t>Togo. </a:t>
            </a:r>
            <a:endParaRPr lang="de-DE" sz="3200" dirty="0">
              <a:solidFill>
                <a:srgbClr val="0070C0"/>
              </a:solidFill>
            </a:endParaRP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>
                <a:solidFill>
                  <a:srgbClr val="0070C0"/>
                </a:solidFill>
              </a:rPr>
              <a:t>Vor allem lateinamerikanische Länder u</a:t>
            </a:r>
            <a:r>
              <a:rPr lang="de-DE" sz="3200" dirty="0" smtClean="0">
                <a:solidFill>
                  <a:srgbClr val="0070C0"/>
                </a:solidFill>
              </a:rPr>
              <a:t>. a</a:t>
            </a:r>
            <a:r>
              <a:rPr lang="de-DE" sz="3200" dirty="0">
                <a:solidFill>
                  <a:srgbClr val="0070C0"/>
                </a:solidFill>
              </a:rPr>
              <a:t>. Ecuador und </a:t>
            </a:r>
            <a:r>
              <a:rPr lang="de-DE" sz="3200" dirty="0" smtClean="0">
                <a:solidFill>
                  <a:srgbClr val="0070C0"/>
                </a:solidFill>
              </a:rPr>
              <a:t>Peru.</a:t>
            </a:r>
            <a:endParaRPr lang="de-DE" sz="3200" dirty="0">
              <a:solidFill>
                <a:srgbClr val="0070C0"/>
              </a:solidFill>
            </a:endParaRP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>
                <a:solidFill>
                  <a:srgbClr val="0070C0"/>
                </a:solidFill>
              </a:rPr>
              <a:t>Vor allem asiatische Staaten u</a:t>
            </a:r>
            <a:r>
              <a:rPr lang="de-DE" sz="3200" dirty="0" smtClean="0">
                <a:solidFill>
                  <a:srgbClr val="0070C0"/>
                </a:solidFill>
              </a:rPr>
              <a:t>. a</a:t>
            </a:r>
            <a:r>
              <a:rPr lang="de-DE" sz="3200" dirty="0">
                <a:solidFill>
                  <a:srgbClr val="0070C0"/>
                </a:solidFill>
              </a:rPr>
              <a:t>. Vietnam und Laos</a:t>
            </a:r>
            <a:r>
              <a:rPr lang="de-DE" sz="3200" dirty="0" smtClean="0">
                <a:solidFill>
                  <a:srgbClr val="0070C0"/>
                </a:solidFill>
              </a:rPr>
              <a:t>.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2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Welche heutigen Staaten waren einmal unter deutscher Kolonialherrschaft?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539552" y="2348880"/>
            <a:ext cx="84249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b="1" dirty="0">
                <a:solidFill>
                  <a:srgbClr val="0070C0"/>
                </a:solidFill>
              </a:rPr>
              <a:t>Vor allem afrikanische Staaten u</a:t>
            </a:r>
            <a:r>
              <a:rPr lang="de-DE" sz="3200" b="1" dirty="0" smtClean="0">
                <a:solidFill>
                  <a:srgbClr val="0070C0"/>
                </a:solidFill>
              </a:rPr>
              <a:t>. a</a:t>
            </a:r>
            <a:r>
              <a:rPr lang="de-DE" sz="3200" b="1" dirty="0">
                <a:solidFill>
                  <a:srgbClr val="0070C0"/>
                </a:solidFill>
              </a:rPr>
              <a:t>. Tansania </a:t>
            </a:r>
            <a:r>
              <a:rPr lang="de-DE" sz="3200" b="1" dirty="0" smtClean="0">
                <a:solidFill>
                  <a:srgbClr val="0070C0"/>
                </a:solidFill>
              </a:rPr>
              <a:t>und Namibia.</a:t>
            </a:r>
            <a:endParaRPr lang="de-DE" sz="3200" b="1" dirty="0">
              <a:solidFill>
                <a:srgbClr val="0070C0"/>
              </a:solidFill>
            </a:endParaRP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>
                <a:solidFill>
                  <a:srgbClr val="0070C0"/>
                </a:solidFill>
              </a:rPr>
              <a:t>Vor allem lateinamerikanische Länder u</a:t>
            </a:r>
            <a:r>
              <a:rPr lang="de-DE" sz="3200" dirty="0" smtClean="0">
                <a:solidFill>
                  <a:srgbClr val="0070C0"/>
                </a:solidFill>
              </a:rPr>
              <a:t>. a</a:t>
            </a:r>
            <a:r>
              <a:rPr lang="de-DE" sz="3200" dirty="0">
                <a:solidFill>
                  <a:srgbClr val="0070C0"/>
                </a:solidFill>
              </a:rPr>
              <a:t>. Ecuador und </a:t>
            </a:r>
            <a:r>
              <a:rPr lang="de-DE" sz="3200" dirty="0" smtClean="0">
                <a:solidFill>
                  <a:srgbClr val="0070C0"/>
                </a:solidFill>
              </a:rPr>
              <a:t>Peru.</a:t>
            </a:r>
            <a:endParaRPr lang="de-DE" sz="3200" dirty="0">
              <a:solidFill>
                <a:srgbClr val="0070C0"/>
              </a:solidFill>
            </a:endParaRP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>
                <a:solidFill>
                  <a:srgbClr val="0070C0"/>
                </a:solidFill>
              </a:rPr>
              <a:t>Vor allem asiatische Staaten u</a:t>
            </a:r>
            <a:r>
              <a:rPr lang="de-DE" sz="3200" dirty="0" smtClean="0">
                <a:solidFill>
                  <a:srgbClr val="0070C0"/>
                </a:solidFill>
              </a:rPr>
              <a:t>. a</a:t>
            </a:r>
            <a:r>
              <a:rPr lang="de-DE" sz="3200" dirty="0">
                <a:solidFill>
                  <a:srgbClr val="0070C0"/>
                </a:solidFill>
              </a:rPr>
              <a:t>. Vietnam und Laos</a:t>
            </a:r>
            <a:r>
              <a:rPr lang="de-DE" sz="3200" dirty="0" smtClean="0">
                <a:solidFill>
                  <a:srgbClr val="0070C0"/>
                </a:solidFill>
              </a:rPr>
              <a:t>.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2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DB93D211-4157-4DAE-9E98-8EFF3D350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37740" cy="4464496"/>
          </a:xfrm>
        </p:spPr>
      </p:pic>
      <p:sp>
        <p:nvSpPr>
          <p:cNvPr id="9" name="Textfeld 8"/>
          <p:cNvSpPr txBox="1"/>
          <p:nvPr/>
        </p:nvSpPr>
        <p:spPr>
          <a:xfrm>
            <a:off x="251520" y="6237312"/>
            <a:ext cx="875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Bildquelle:  </a:t>
            </a:r>
            <a:r>
              <a:rPr lang="de-DE" sz="1200" dirty="0"/>
              <a:t>Bildquelle: </a:t>
            </a:r>
            <a:r>
              <a:rPr lang="de-DE" sz="1200" dirty="0" err="1"/>
              <a:t>Exa</a:t>
            </a:r>
            <a:r>
              <a:rPr lang="de-DE" sz="1200" dirty="0"/>
              <a:t> (https://commons.wikimedia.org/wiki/File:Deutsche_Kolonien.PNG), „Deutsche Kolonien“, https://creativecommons.org/licenses/by-sa/3.0/legalcode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7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5. Wann endete die Kolonialherrschaft Europas über die letzten Kolonien?</a:t>
            </a:r>
            <a:endParaRPr lang="de-DE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457200" y="1926643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1925 </a:t>
            </a: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1950 </a:t>
            </a: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1975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4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5</a:t>
            </a:r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 Wann endete die Kolonialherrschaft Europas über die letzten Kolonien?</a:t>
            </a:r>
            <a:endParaRPr lang="de-DE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457200" y="1926643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1925 </a:t>
            </a: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1950 </a:t>
            </a: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b="1" dirty="0" smtClean="0">
                <a:solidFill>
                  <a:srgbClr val="0070C0"/>
                </a:solidFill>
              </a:rPr>
              <a:t>1975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3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7</a:t>
            </a:r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 Wann endete die Kolonialherrschaft Europas über die letzten Kolonien?</a:t>
            </a:r>
            <a:endParaRPr lang="de-DE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457200" y="1926643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1925 </a:t>
            </a: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1950 </a:t>
            </a: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b="1" dirty="0" smtClean="0">
                <a:solidFill>
                  <a:srgbClr val="0070C0"/>
                </a:solidFill>
              </a:rPr>
              <a:t>1975</a:t>
            </a:r>
            <a:endParaRPr lang="de-DE" sz="3200" b="1" dirty="0">
              <a:solidFill>
                <a:srgbClr val="0070C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7</a:t>
            </a:r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 Wann endete die Kolonialherrschaft Europas über die letzten Kolonien?</a:t>
            </a:r>
            <a:endParaRPr lang="de-DE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457200" y="1926643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1925 </a:t>
            </a: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1950 </a:t>
            </a: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b="1" dirty="0" smtClean="0">
                <a:solidFill>
                  <a:srgbClr val="0070C0"/>
                </a:solidFill>
              </a:rPr>
              <a:t>1975</a:t>
            </a:r>
            <a:endParaRPr lang="de-DE" sz="3200" b="1" dirty="0">
              <a:solidFill>
                <a:srgbClr val="0070C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7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7</a:t>
            </a:r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 Wann endete die Kolonialherrschaft Europas über die letzten Kolonien?</a:t>
            </a:r>
            <a:endParaRPr lang="de-DE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457200" y="1926643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1925 </a:t>
            </a: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1950 </a:t>
            </a: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b="1" dirty="0" smtClean="0">
                <a:solidFill>
                  <a:srgbClr val="0070C0"/>
                </a:solidFill>
              </a:rPr>
              <a:t>1975</a:t>
            </a:r>
            <a:endParaRPr lang="de-DE" sz="3200" b="1" dirty="0">
              <a:solidFill>
                <a:srgbClr val="0070C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3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6. Warum kolonisierten europäische Mächte riesige Gebiete in der ganzen Welt?</a:t>
            </a:r>
            <a:endParaRPr lang="de-DE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457200" y="1926643"/>
            <a:ext cx="84249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Als Reaktion auf Angriffe der später kolonisierten Gesellschaften.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de-DE" sz="3200" dirty="0">
                <a:solidFill>
                  <a:srgbClr val="0070C0"/>
                </a:solidFill>
              </a:rPr>
              <a:t> Um möglichst viel politische Macht und wirtschaftlichen Profit zu </a:t>
            </a:r>
            <a:r>
              <a:rPr lang="de-DE" sz="3200" dirty="0" smtClean="0">
                <a:solidFill>
                  <a:srgbClr val="0070C0"/>
                </a:solidFill>
              </a:rPr>
              <a:t>erlangen.</a:t>
            </a:r>
            <a:endParaRPr lang="de-DE" sz="3200" dirty="0">
              <a:solidFill>
                <a:srgbClr val="0070C0"/>
              </a:solidFill>
            </a:endParaRP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Um europäische Ideale an die kolonisierten Gesellschaften weiterzugeben.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3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Wie groß ist der Teil der Erde, der in den letzten 500 Jahren unter kolonialer Herrschaft einer </a:t>
            </a:r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europäischen </a:t>
            </a:r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Macht stand?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827584" y="2852936"/>
            <a:ext cx="7704856" cy="1980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3200" dirty="0">
                <a:solidFill>
                  <a:srgbClr val="0070C0"/>
                </a:solidFill>
              </a:rPr>
              <a:t>a) </a:t>
            </a:r>
            <a:r>
              <a:rPr lang="de-DE" sz="3200" dirty="0" smtClean="0">
                <a:solidFill>
                  <a:srgbClr val="0070C0"/>
                </a:solidFill>
              </a:rPr>
              <a:t>Über 20 % </a:t>
            </a:r>
            <a:r>
              <a:rPr lang="de-DE" sz="3200" dirty="0">
                <a:solidFill>
                  <a:srgbClr val="0070C0"/>
                </a:solidFill>
              </a:rPr>
              <a:t>der Landflächen der Erde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3200" dirty="0">
                <a:solidFill>
                  <a:srgbClr val="0070C0"/>
                </a:solidFill>
              </a:rPr>
              <a:t>b) </a:t>
            </a:r>
            <a:r>
              <a:rPr lang="de-DE" sz="3200" dirty="0" smtClean="0">
                <a:solidFill>
                  <a:srgbClr val="0070C0"/>
                </a:solidFill>
              </a:rPr>
              <a:t>Über 40 % </a:t>
            </a:r>
            <a:r>
              <a:rPr lang="de-DE" sz="3200" dirty="0">
                <a:solidFill>
                  <a:srgbClr val="0070C0"/>
                </a:solidFill>
              </a:rPr>
              <a:t>der Landflächen der Erde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3200" dirty="0">
                <a:solidFill>
                  <a:srgbClr val="0070C0"/>
                </a:solidFill>
              </a:rPr>
              <a:t>c) Über </a:t>
            </a:r>
            <a:r>
              <a:rPr lang="de-DE" sz="3200" dirty="0" smtClean="0">
                <a:solidFill>
                  <a:srgbClr val="0070C0"/>
                </a:solidFill>
              </a:rPr>
              <a:t>80 % </a:t>
            </a:r>
            <a:r>
              <a:rPr lang="de-DE" sz="3200" dirty="0">
                <a:solidFill>
                  <a:srgbClr val="0070C0"/>
                </a:solidFill>
              </a:rPr>
              <a:t>der Landflächen der Erde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6. Warum kolonisierten europäische Mächte riesige Gebiete in der ganzen Welt?</a:t>
            </a:r>
            <a:endParaRPr lang="de-DE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457200" y="1926643"/>
            <a:ext cx="84249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Als Reaktion auf Angriffe der später kolonisierten Gesellschaften.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b="1" dirty="0">
                <a:solidFill>
                  <a:srgbClr val="0070C0"/>
                </a:solidFill>
              </a:rPr>
              <a:t>Um möglichst viel politische Macht und wirtschaftlichen Profit zu </a:t>
            </a:r>
            <a:r>
              <a:rPr lang="de-DE" sz="3200" b="1" dirty="0" smtClean="0">
                <a:solidFill>
                  <a:srgbClr val="0070C0"/>
                </a:solidFill>
              </a:rPr>
              <a:t>erlangen.</a:t>
            </a:r>
            <a:endParaRPr lang="de-DE" sz="3200" b="1" dirty="0">
              <a:solidFill>
                <a:srgbClr val="0070C0"/>
              </a:solidFill>
            </a:endParaRPr>
          </a:p>
          <a:p>
            <a:pPr marL="457200" lvl="0" indent="-457200">
              <a:spcAft>
                <a:spcPts val="1200"/>
              </a:spcAft>
              <a:buAutoNum type="alphaLcParenR"/>
            </a:pPr>
            <a:r>
              <a:rPr lang="de-DE" sz="3200" dirty="0" smtClean="0">
                <a:solidFill>
                  <a:srgbClr val="0070C0"/>
                </a:solidFill>
              </a:rPr>
              <a:t>Um europäische Ideale an die kolonisierten </a:t>
            </a:r>
            <a:r>
              <a:rPr lang="de-DE" sz="3200" smtClean="0">
                <a:solidFill>
                  <a:srgbClr val="0070C0"/>
                </a:solidFill>
              </a:rPr>
              <a:t>Gesellschaften weiterzugeben.</a:t>
            </a:r>
            <a:endParaRPr lang="de-DE" sz="32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3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4067944" y="188190"/>
            <a:ext cx="486054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de-DE" sz="3200" dirty="0" smtClean="0">
                <a:solidFill>
                  <a:srgbClr val="0070C0"/>
                </a:solidFill>
              </a:rPr>
              <a:t>Brief von Richard </a:t>
            </a:r>
            <a:r>
              <a:rPr lang="de-DE" sz="3200" dirty="0" err="1" smtClean="0">
                <a:solidFill>
                  <a:srgbClr val="0070C0"/>
                </a:solidFill>
              </a:rPr>
              <a:t>Barwell</a:t>
            </a:r>
            <a:r>
              <a:rPr lang="de-DE" sz="3200" dirty="0" smtClean="0">
                <a:solidFill>
                  <a:srgbClr val="0070C0"/>
                </a:solidFill>
              </a:rPr>
              <a:t> (Angestellter der East </a:t>
            </a:r>
            <a:r>
              <a:rPr lang="de-DE" sz="3200" dirty="0" err="1" smtClean="0">
                <a:solidFill>
                  <a:srgbClr val="0070C0"/>
                </a:solidFill>
              </a:rPr>
              <a:t>India</a:t>
            </a:r>
            <a:r>
              <a:rPr lang="de-DE" sz="3200" dirty="0" smtClean="0">
                <a:solidFill>
                  <a:srgbClr val="0070C0"/>
                </a:solidFill>
              </a:rPr>
              <a:t> Company) an seinen Vater (1765):</a:t>
            </a:r>
          </a:p>
          <a:p>
            <a:pPr lvl="0">
              <a:spcAft>
                <a:spcPts val="1200"/>
              </a:spcAft>
            </a:pPr>
            <a:r>
              <a:rPr lang="de-DE" sz="3200" dirty="0" smtClean="0">
                <a:solidFill>
                  <a:srgbClr val="0070C0"/>
                </a:solidFill>
              </a:rPr>
              <a:t>„Indien ist ein sicherer Weg zum [Wohlstand]. </a:t>
            </a:r>
            <a:r>
              <a:rPr lang="de-DE" sz="3200" dirty="0">
                <a:solidFill>
                  <a:srgbClr val="0070C0"/>
                </a:solidFill>
              </a:rPr>
              <a:t>M</a:t>
            </a:r>
            <a:r>
              <a:rPr lang="de-DE" sz="3200" dirty="0" smtClean="0">
                <a:solidFill>
                  <a:srgbClr val="0070C0"/>
                </a:solidFill>
              </a:rPr>
              <a:t>äßige Aufmerksamkeit und die Fähigkeit, kein vollkommener Idiot zu sein, sind […] reichliche Grundlagen, um Reichtümer zu erlangen.“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/>
          <a:srcRect l="14589" r="15117"/>
          <a:stretch/>
        </p:blipFill>
        <p:spPr>
          <a:xfrm>
            <a:off x="107504" y="188640"/>
            <a:ext cx="3816424" cy="54292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623731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200" dirty="0" smtClean="0">
                <a:solidFill>
                  <a:srgbClr val="0070C0"/>
                </a:solidFill>
              </a:rPr>
              <a:t>Bildquelle</a:t>
            </a:r>
            <a:r>
              <a:rPr lang="de-DE" sz="1200" dirty="0">
                <a:solidFill>
                  <a:srgbClr val="0070C0"/>
                </a:solidFill>
              </a:rPr>
              <a:t>: Artist Joshua Reynolds (https://commons.wikimedia.org/wiki/File:Richard_Barwell_Reynolds.Jpeg), „Richard </a:t>
            </a:r>
            <a:r>
              <a:rPr lang="de-DE" sz="1200" dirty="0" err="1">
                <a:solidFill>
                  <a:srgbClr val="0070C0"/>
                </a:solidFill>
              </a:rPr>
              <a:t>Barwell</a:t>
            </a:r>
            <a:r>
              <a:rPr lang="de-DE" sz="1200" dirty="0">
                <a:solidFill>
                  <a:srgbClr val="0070C0"/>
                </a:solidFill>
              </a:rPr>
              <a:t> Reynolds“, als gemeinfrei gekennzeichnet, Details auf Wikimedia </a:t>
            </a:r>
            <a:r>
              <a:rPr lang="de-DE" sz="1200" dirty="0" err="1">
                <a:solidFill>
                  <a:srgbClr val="0070C0"/>
                </a:solidFill>
              </a:rPr>
              <a:t>Commons</a:t>
            </a:r>
            <a:r>
              <a:rPr lang="de-DE" sz="1200" dirty="0">
                <a:solidFill>
                  <a:srgbClr val="0070C0"/>
                </a:solidFill>
              </a:rPr>
              <a:t>: https://commons.wikimedia.org/wiki/Template:PD-1923 Zitat:  </a:t>
            </a:r>
            <a:r>
              <a:rPr lang="de-DE" sz="1200" dirty="0" err="1">
                <a:solidFill>
                  <a:srgbClr val="0070C0"/>
                </a:solidFill>
              </a:rPr>
              <a:t>Shashi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Taroor</a:t>
            </a:r>
            <a:r>
              <a:rPr lang="de-DE" sz="1200" dirty="0">
                <a:solidFill>
                  <a:srgbClr val="0070C0"/>
                </a:solidFill>
              </a:rPr>
              <a:t>: </a:t>
            </a:r>
            <a:r>
              <a:rPr lang="de-DE" sz="1200" dirty="0" err="1">
                <a:solidFill>
                  <a:srgbClr val="0070C0"/>
                </a:solidFill>
              </a:rPr>
              <a:t>Inglorious</a:t>
            </a:r>
            <a:r>
              <a:rPr lang="de-DE" sz="1200" dirty="0">
                <a:solidFill>
                  <a:srgbClr val="0070C0"/>
                </a:solidFill>
              </a:rPr>
              <a:t> Empire. S. 11,  eigene Übersetzung)</a:t>
            </a:r>
          </a:p>
          <a:p>
            <a:pPr lvl="0"/>
            <a:endParaRPr lang="de-DE" sz="1200" dirty="0" smtClean="0">
              <a:solidFill>
                <a:srgbClr val="0070C0"/>
              </a:solidFill>
            </a:endParaRPr>
          </a:p>
          <a:p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8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Wie groß ist der Teil der Erde, der in den letzten 500 Jahren unter kolonialer Herrschaft einer </a:t>
            </a:r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europäischen </a:t>
            </a:r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Macht stand?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827584" y="2852936"/>
            <a:ext cx="7632848" cy="1980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3200" dirty="0">
                <a:solidFill>
                  <a:srgbClr val="0070C0"/>
                </a:solidFill>
              </a:rPr>
              <a:t>a) </a:t>
            </a:r>
            <a:r>
              <a:rPr lang="de-DE" sz="3200" dirty="0" smtClean="0">
                <a:solidFill>
                  <a:srgbClr val="0070C0"/>
                </a:solidFill>
              </a:rPr>
              <a:t>20 % </a:t>
            </a:r>
            <a:r>
              <a:rPr lang="de-DE" sz="3200" dirty="0">
                <a:solidFill>
                  <a:srgbClr val="0070C0"/>
                </a:solidFill>
              </a:rPr>
              <a:t>der Landflächen der Erde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3200" dirty="0">
                <a:solidFill>
                  <a:srgbClr val="0070C0"/>
                </a:solidFill>
              </a:rPr>
              <a:t>b) </a:t>
            </a:r>
            <a:r>
              <a:rPr lang="de-DE" sz="3200" dirty="0" smtClean="0">
                <a:solidFill>
                  <a:srgbClr val="0070C0"/>
                </a:solidFill>
              </a:rPr>
              <a:t>40 % </a:t>
            </a:r>
            <a:r>
              <a:rPr lang="de-DE" sz="3200" dirty="0">
                <a:solidFill>
                  <a:srgbClr val="0070C0"/>
                </a:solidFill>
              </a:rPr>
              <a:t>der Landflächen der Erde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DE" sz="3200" b="1" dirty="0">
                <a:solidFill>
                  <a:srgbClr val="0070C0"/>
                </a:solidFill>
              </a:rPr>
              <a:t>c) Über </a:t>
            </a:r>
            <a:r>
              <a:rPr lang="de-DE" sz="3200" b="1" dirty="0" smtClean="0">
                <a:solidFill>
                  <a:srgbClr val="0070C0"/>
                </a:solidFill>
              </a:rPr>
              <a:t>80 % </a:t>
            </a:r>
            <a:r>
              <a:rPr lang="de-DE" sz="3200" b="1" dirty="0">
                <a:solidFill>
                  <a:srgbClr val="0070C0"/>
                </a:solidFill>
              </a:rPr>
              <a:t>der Landflächen der Erde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9539A5D6-C54C-46DA-97C5-4F1F214DC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556510" cy="5688632"/>
          </a:xfrm>
        </p:spPr>
      </p:pic>
      <p:sp>
        <p:nvSpPr>
          <p:cNvPr id="4" name="Textfeld 3"/>
          <p:cNvSpPr txBox="1"/>
          <p:nvPr/>
        </p:nvSpPr>
        <p:spPr>
          <a:xfrm>
            <a:off x="390972" y="6530639"/>
            <a:ext cx="8753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Bildquelle: </a:t>
            </a:r>
            <a:r>
              <a:rPr lang="de-DE" sz="1200" i="1" dirty="0" smtClean="0"/>
              <a:t>https://www.vox.com/2014/6/24/5835320/map-in-the-whole-world-only-these-five-countries-escaped-european</a:t>
            </a:r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8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2</a:t>
            </a:r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Welches Land war die größte Kolonialmacht der letzten Jahrhunderte?</a:t>
            </a:r>
            <a:b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endParaRPr lang="de-DE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3203848" y="2859613"/>
            <a:ext cx="54829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70C0"/>
                </a:solidFill>
              </a:rPr>
              <a:t>a) Frankreich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70C0"/>
                </a:solidFill>
              </a:rPr>
              <a:t>b) Großbritannien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70C0"/>
                </a:solidFill>
              </a:rPr>
              <a:t>c) Spanien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9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2</a:t>
            </a:r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Welches Land war die größte Kolonialmacht der letzten Jahrhunderte?</a:t>
            </a:r>
            <a:b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endParaRPr lang="de-DE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3203848" y="2859613"/>
            <a:ext cx="54829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70C0"/>
                </a:solidFill>
              </a:rPr>
              <a:t>a) Frankreich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70C0"/>
                </a:solidFill>
              </a:rPr>
              <a:t>b) </a:t>
            </a:r>
            <a:r>
              <a:rPr lang="de-DE" sz="3200" b="1" dirty="0">
                <a:solidFill>
                  <a:srgbClr val="0070C0"/>
                </a:solidFill>
              </a:rPr>
              <a:t>Großbritannien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70C0"/>
                </a:solidFill>
              </a:rPr>
              <a:t>c) Spanien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F58CF6F0-F9CC-4D88-9EE5-10CA49D1A480}"/>
              </a:ext>
            </a:extLst>
          </p:cNvPr>
          <p:cNvSpPr/>
          <p:nvPr/>
        </p:nvSpPr>
        <p:spPr>
          <a:xfrm>
            <a:off x="0" y="272842"/>
            <a:ext cx="9114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rgbClr val="0070C0"/>
                </a:solidFill>
              </a:rPr>
              <a:t>Ausdehnung des Britischen Empire 1919</a:t>
            </a:r>
            <a:endParaRPr lang="de-DE" sz="2000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0972" y="6309320"/>
            <a:ext cx="875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Bildquelle: </a:t>
            </a:r>
            <a:r>
              <a:rPr lang="en-US" sz="1200" dirty="0"/>
              <a:t>Maps &amp; Lucy (https://commons.wikimedia.org/wiki/File:BritishEmpire1919.png), „BritishEmpire1919“, https://creativecommons.org/licenses/by-sa/2.5/legalcode</a:t>
            </a:r>
            <a:endParaRPr lang="de-DE" sz="12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/>
          <a:stretch/>
        </p:blipFill>
        <p:spPr bwMode="auto">
          <a:xfrm>
            <a:off x="107504" y="980728"/>
            <a:ext cx="9006796" cy="48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3</a:t>
            </a:r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War Deutschland auch eine Kolonialmacht?</a:t>
            </a:r>
            <a:b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endParaRPr lang="de-DE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611560" y="1916832"/>
            <a:ext cx="80752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solidFill>
                  <a:srgbClr val="0070C0"/>
                </a:solidFill>
              </a:rPr>
              <a:t>a) Nein, </a:t>
            </a:r>
            <a:r>
              <a:rPr lang="de-DE" sz="2400" dirty="0" smtClean="0">
                <a:solidFill>
                  <a:srgbClr val="0070C0"/>
                </a:solidFill>
              </a:rPr>
              <a:t>das deutsche Kaiserreich hat </a:t>
            </a:r>
            <a:r>
              <a:rPr lang="de-DE" sz="2400" dirty="0">
                <a:solidFill>
                  <a:srgbClr val="0070C0"/>
                </a:solidFill>
              </a:rPr>
              <a:t>in den letzten 300 Jahren keine Versuche unternommen, </a:t>
            </a:r>
            <a:r>
              <a:rPr lang="de-DE" sz="2400" dirty="0" smtClean="0">
                <a:solidFill>
                  <a:srgbClr val="0070C0"/>
                </a:solidFill>
              </a:rPr>
              <a:t>Kolonialmacht zu werden.</a:t>
            </a:r>
            <a:endParaRPr lang="de-DE" sz="240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rgbClr val="0070C0"/>
                </a:solidFill>
              </a:rPr>
              <a:t>b) Das deutsche Kaiserreich hat im 19. Jahrhundert zwar versucht, sich Kolonien anzueignen, war aber nicht </a:t>
            </a:r>
            <a:r>
              <a:rPr lang="de-DE" sz="2400" dirty="0" smtClean="0">
                <a:solidFill>
                  <a:srgbClr val="0070C0"/>
                </a:solidFill>
              </a:rPr>
              <a:t>erfolgreich.</a:t>
            </a:r>
            <a:endParaRPr lang="de-DE" sz="240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rgbClr val="0070C0"/>
                </a:solidFill>
              </a:rPr>
              <a:t>c) Ja, das deutsche Kaiserreich wurde Ende des 19. </a:t>
            </a:r>
            <a:r>
              <a:rPr lang="de-DE" sz="2400" dirty="0" smtClean="0">
                <a:solidFill>
                  <a:srgbClr val="0070C0"/>
                </a:solidFill>
              </a:rPr>
              <a:t>Jahrhunderts Kolonialmacht – mit dem Ziel, koloniale Großmächte </a:t>
            </a:r>
            <a:r>
              <a:rPr lang="de-DE" sz="2400" dirty="0">
                <a:solidFill>
                  <a:srgbClr val="0070C0"/>
                </a:solidFill>
              </a:rPr>
              <a:t>wie Großbritannien und Frankreich zu </a:t>
            </a:r>
            <a:r>
              <a:rPr lang="de-DE" sz="2400" dirty="0" smtClean="0">
                <a:solidFill>
                  <a:srgbClr val="0070C0"/>
                </a:solidFill>
              </a:rPr>
              <a:t>kopieren.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690076-AF25-4395-AFBC-00B0961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28800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3</a:t>
            </a:r>
            <a:r>
              <a:rPr lang="de-DE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War Deutschland auch eine Kolonialmacht?</a:t>
            </a:r>
            <a:br>
              <a:rPr lang="de-DE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endParaRPr lang="de-DE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B51078F3-21A7-4CFC-A9EB-FB76DD03CFF6}"/>
              </a:ext>
            </a:extLst>
          </p:cNvPr>
          <p:cNvSpPr/>
          <p:nvPr/>
        </p:nvSpPr>
        <p:spPr>
          <a:xfrm>
            <a:off x="611560" y="1916832"/>
            <a:ext cx="80752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solidFill>
                  <a:srgbClr val="0070C0"/>
                </a:solidFill>
              </a:rPr>
              <a:t>a) Nein, </a:t>
            </a:r>
            <a:r>
              <a:rPr lang="de-DE" sz="2400" dirty="0" smtClean="0">
                <a:solidFill>
                  <a:srgbClr val="0070C0"/>
                </a:solidFill>
              </a:rPr>
              <a:t>das deutsche Kaiserreich hat </a:t>
            </a:r>
            <a:r>
              <a:rPr lang="de-DE" sz="2400" dirty="0">
                <a:solidFill>
                  <a:srgbClr val="0070C0"/>
                </a:solidFill>
              </a:rPr>
              <a:t>in den letzten 300 Jahren keine Versuche unternommen, </a:t>
            </a:r>
            <a:r>
              <a:rPr lang="de-DE" sz="2400" dirty="0" smtClean="0">
                <a:solidFill>
                  <a:srgbClr val="0070C0"/>
                </a:solidFill>
              </a:rPr>
              <a:t>Kolonialmacht zu werden.</a:t>
            </a:r>
            <a:endParaRPr lang="de-DE" sz="240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rgbClr val="0070C0"/>
                </a:solidFill>
              </a:rPr>
              <a:t>b) Das deutsche Kaiserreich hat im 19. Jahrhundert zwar versucht, sich Kolonien anzueignen, war aber nicht </a:t>
            </a:r>
            <a:r>
              <a:rPr lang="de-DE" sz="2400" dirty="0" smtClean="0">
                <a:solidFill>
                  <a:srgbClr val="0070C0"/>
                </a:solidFill>
              </a:rPr>
              <a:t>erfolgreich.</a:t>
            </a:r>
            <a:endParaRPr lang="de-DE" sz="240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0070C0"/>
                </a:solidFill>
              </a:rPr>
              <a:t>c) Ja, das deutsche Kaiserreich wurde Ende des 19. </a:t>
            </a:r>
            <a:r>
              <a:rPr lang="de-DE" sz="2400" b="1" dirty="0" smtClean="0">
                <a:solidFill>
                  <a:srgbClr val="0070C0"/>
                </a:solidFill>
              </a:rPr>
              <a:t>Jahrhunderts Kolonialmacht – mit dem Ziel, koloniale Großmächte </a:t>
            </a:r>
            <a:r>
              <a:rPr lang="de-DE" sz="2400" b="1" dirty="0">
                <a:solidFill>
                  <a:srgbClr val="0070C0"/>
                </a:solidFill>
              </a:rPr>
              <a:t>wie Großbritannien und Frankreich zu </a:t>
            </a:r>
            <a:r>
              <a:rPr lang="de-DE" sz="2400" b="1" dirty="0" smtClean="0">
                <a:solidFill>
                  <a:srgbClr val="0070C0"/>
                </a:solidFill>
              </a:rPr>
              <a:t>kopieren.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5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761</Words>
  <Application>Microsoft Office PowerPoint</Application>
  <PresentationFormat>Bildschirmpräsentation (4:3)</PresentationFormat>
  <Paragraphs>100</Paragraphs>
  <Slides>21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 Theme</vt:lpstr>
      <vt:lpstr>PowerPoint-Präsentation</vt:lpstr>
      <vt:lpstr>1. Wie groß ist der Teil der Erde, der in den letzten 500 Jahren unter kolonialer Herrschaft einer europäischen Macht stand?</vt:lpstr>
      <vt:lpstr>1. Wie groß ist der Teil der Erde, der in den letzten 500 Jahren unter kolonialer Herrschaft einer europäischen Macht stand?</vt:lpstr>
      <vt:lpstr>PowerPoint-Präsentation</vt:lpstr>
      <vt:lpstr>2. Welches Land war die größte Kolonialmacht der letzten Jahrhunderte? </vt:lpstr>
      <vt:lpstr>2. Welches Land war die größte Kolonialmacht der letzten Jahrhunderte? </vt:lpstr>
      <vt:lpstr>PowerPoint-Präsentation</vt:lpstr>
      <vt:lpstr>3. War Deutschland auch eine Kolonialmacht? </vt:lpstr>
      <vt:lpstr>3. War Deutschland auch eine Kolonialmacht? </vt:lpstr>
      <vt:lpstr>PowerPoint-Präsentation</vt:lpstr>
      <vt:lpstr>4. Welche heutigen Staaten waren einmal unter deutscher Kolonialherrschaft?</vt:lpstr>
      <vt:lpstr>4. Welche heutigen Staaten waren einmal unter deutscher Kolonialherrschaft?</vt:lpstr>
      <vt:lpstr>PowerPoint-Präsentation</vt:lpstr>
      <vt:lpstr>5. Wann endete die Kolonialherrschaft Europas über die letzten Kolonien?</vt:lpstr>
      <vt:lpstr>5. Wann endete die Kolonialherrschaft Europas über die letzten Kolonien?</vt:lpstr>
      <vt:lpstr>7. Wann endete die Kolonialherrschaft Europas über die letzten Kolonien?</vt:lpstr>
      <vt:lpstr>7. Wann endete die Kolonialherrschaft Europas über die letzten Kolonien?</vt:lpstr>
      <vt:lpstr>7. Wann endete die Kolonialherrschaft Europas über die letzten Kolonien?</vt:lpstr>
      <vt:lpstr>6. Warum kolonisierten europäische Mächte riesige Gebiete in der ganzen Welt?</vt:lpstr>
      <vt:lpstr>6. Warum kolonisierten europäische Mächte riesige Gebiete in der ganzen Welt?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</dc:creator>
  <cp:lastModifiedBy>Windows-Benutzer</cp:lastModifiedBy>
  <cp:revision>1611</cp:revision>
  <cp:lastPrinted>2018-11-12T10:54:38Z</cp:lastPrinted>
  <dcterms:created xsi:type="dcterms:W3CDTF">2010-02-24T14:35:26Z</dcterms:created>
  <dcterms:modified xsi:type="dcterms:W3CDTF">2019-04-30T08:16:39Z</dcterms:modified>
</cp:coreProperties>
</file>