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5"/>
  </p:sldMasterIdLst>
  <p:notesMasterIdLst>
    <p:notesMasterId r:id="rId41"/>
  </p:notesMasterIdLst>
  <p:handoutMasterIdLst>
    <p:handoutMasterId r:id="rId42"/>
  </p:handoutMasterIdLst>
  <p:sldIdLst>
    <p:sldId id="256" r:id="rId6"/>
    <p:sldId id="423" r:id="rId7"/>
    <p:sldId id="421" r:id="rId8"/>
    <p:sldId id="426" r:id="rId9"/>
    <p:sldId id="422" r:id="rId10"/>
    <p:sldId id="372" r:id="rId11"/>
    <p:sldId id="373" r:id="rId12"/>
    <p:sldId id="425" r:id="rId13"/>
    <p:sldId id="379" r:id="rId14"/>
    <p:sldId id="341" r:id="rId15"/>
    <p:sldId id="348" r:id="rId16"/>
    <p:sldId id="380" r:id="rId17"/>
    <p:sldId id="382" r:id="rId18"/>
    <p:sldId id="383" r:id="rId19"/>
    <p:sldId id="386" r:id="rId20"/>
    <p:sldId id="384" r:id="rId21"/>
    <p:sldId id="388" r:id="rId22"/>
    <p:sldId id="385" r:id="rId23"/>
    <p:sldId id="387" r:id="rId24"/>
    <p:sldId id="414" r:id="rId25"/>
    <p:sldId id="390" r:id="rId26"/>
    <p:sldId id="389" r:id="rId27"/>
    <p:sldId id="428" r:id="rId28"/>
    <p:sldId id="397" r:id="rId29"/>
    <p:sldId id="399" r:id="rId30"/>
    <p:sldId id="424" r:id="rId31"/>
    <p:sldId id="400" r:id="rId32"/>
    <p:sldId id="401" r:id="rId33"/>
    <p:sldId id="402" r:id="rId34"/>
    <p:sldId id="403" r:id="rId35"/>
    <p:sldId id="404" r:id="rId36"/>
    <p:sldId id="405" r:id="rId37"/>
    <p:sldId id="406" r:id="rId38"/>
    <p:sldId id="334" r:id="rId39"/>
    <p:sldId id="407" r:id="rId40"/>
  </p:sldIdLst>
  <p:sldSz cx="9144000" cy="6858000" type="screen4x3"/>
  <p:notesSz cx="6858000" cy="91440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">
          <p15:clr>
            <a:srgbClr val="A4A3A4"/>
          </p15:clr>
        </p15:guide>
        <p15:guide id="2" orient="horz" pos="1026">
          <p15:clr>
            <a:srgbClr val="A4A3A4"/>
          </p15:clr>
        </p15:guide>
        <p15:guide id="3" orient="horz" pos="4156">
          <p15:clr>
            <a:srgbClr val="A4A3A4"/>
          </p15:clr>
        </p15:guide>
        <p15:guide id="4" pos="158">
          <p15:clr>
            <a:srgbClr val="A4A3A4"/>
          </p15:clr>
        </p15:guide>
        <p15:guide id="5" pos="5602">
          <p15:clr>
            <a:srgbClr val="A4A3A4"/>
          </p15:clr>
        </p15:guide>
        <p15:guide id="6" pos="385">
          <p15:clr>
            <a:srgbClr val="A4A3A4"/>
          </p15:clr>
        </p15:guide>
        <p15:guide id="7" orient="horz" pos="356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125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BDA4111-15E5-7DB8-4D83-F821F47B79BE}" name="Dreyer,  Anne" initials="AD" userId="S::anne.dreyer@ewde.de::700fede6-27b7-40bc-9189-1ef84dbeb54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sten.lichtblau" initials="tli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614D"/>
    <a:srgbClr val="559681"/>
    <a:srgbClr val="80607A"/>
    <a:srgbClr val="8A6549"/>
    <a:srgbClr val="B59046"/>
    <a:srgbClr val="598797"/>
    <a:srgbClr val="989800"/>
    <a:srgbClr val="A63C38"/>
    <a:srgbClr val="EA690B"/>
    <a:srgbClr val="699E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83" autoAdjust="0"/>
    <p:restoredTop sz="77647" autoAdjust="0"/>
  </p:normalViewPr>
  <p:slideViewPr>
    <p:cSldViewPr snapToGrid="0">
      <p:cViewPr varScale="1">
        <p:scale>
          <a:sx n="58" d="100"/>
          <a:sy n="58" d="100"/>
        </p:scale>
        <p:origin x="2239" y="26"/>
      </p:cViewPr>
      <p:guideLst>
        <p:guide orient="horz" pos="164"/>
        <p:guide orient="horz" pos="1026"/>
        <p:guide orient="horz" pos="4156"/>
        <p:guide pos="158"/>
        <p:guide pos="5602"/>
        <p:guide pos="385"/>
        <p:guide orient="horz" pos="3566"/>
        <p:guide orient="horz" pos="482"/>
        <p:guide orient="horz" pos="1253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27" d="100"/>
          <a:sy n="127" d="100"/>
        </p:scale>
        <p:origin x="3384" y="1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notesMaster" Target="notesMasters/notesMaster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1.xml"/><Relationship Id="rId2" Type="http://schemas.openxmlformats.org/officeDocument/2006/relationships/slide" Target="slides/slide10.xml"/><Relationship Id="rId1" Type="http://schemas.openxmlformats.org/officeDocument/2006/relationships/slide" Target="slides/slide1.xml"/><Relationship Id="rId4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772FE959-CA3E-F54C-BE50-B9956D030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EB3BFF7-948C-0048-A98A-E3FA7807E7C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B9C78499-AF4B-43DF-8E8A-9D1074403EF5}" type="datetimeFigureOut">
              <a:rPr lang="de-DE"/>
              <a:pPr>
                <a:defRPr/>
              </a:pPr>
              <a:t>10.02.2025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0DB29D4-EE76-3447-B471-8113E277552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10BFF68-E433-0848-999C-C1A32C6653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7B85CF2-BB9F-492C-A2F0-3C437802A35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67F872A4-EE1A-C742-82CB-8ED7BB7145C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5FF72D09-DBD4-9241-8212-8F3EB717E8A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CD8FD44C-77D8-CA4C-B067-0FDEC85EE0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DD70496A-1A0B-944C-AEC4-7E987962BFF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noProof="0"/>
              <a:t>Textmasterformate durch Klicken bearbeiten</a:t>
            </a:r>
          </a:p>
          <a:p>
            <a:pPr lvl="1"/>
            <a:r>
              <a:rPr lang="de-DE" altLang="de-DE" noProof="0"/>
              <a:t>Zweite Ebene</a:t>
            </a:r>
          </a:p>
          <a:p>
            <a:pPr lvl="2"/>
            <a:r>
              <a:rPr lang="de-DE" altLang="de-DE" noProof="0"/>
              <a:t>Dritte Ebene</a:t>
            </a:r>
          </a:p>
          <a:p>
            <a:pPr lvl="3"/>
            <a:r>
              <a:rPr lang="de-DE" altLang="de-DE" noProof="0"/>
              <a:t>Vierte Ebene</a:t>
            </a:r>
          </a:p>
          <a:p>
            <a:pPr lvl="4"/>
            <a:r>
              <a:rPr lang="de-DE" altLang="de-DE" noProof="0"/>
              <a:t>Fünfte Ebene</a:t>
            </a:r>
          </a:p>
        </p:txBody>
      </p:sp>
      <p:sp>
        <p:nvSpPr>
          <p:cNvPr id="3078" name="Rectangle 6">
            <a:extLst>
              <a:ext uri="{FF2B5EF4-FFF2-40B4-BE49-F238E27FC236}">
                <a16:creationId xmlns:a16="http://schemas.microsoft.com/office/drawing/2014/main" id="{48557E52-3E6E-064E-8751-2A9774B8401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079" name="Rectangle 7">
            <a:extLst>
              <a:ext uri="{FF2B5EF4-FFF2-40B4-BE49-F238E27FC236}">
                <a16:creationId xmlns:a16="http://schemas.microsoft.com/office/drawing/2014/main" id="{EBF64C5D-01BB-8D44-BD39-852D9DAC25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F11860A-41A8-4E08-9206-B6A5E4EFE4B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F70A13-3B8D-4A3E-BD43-123D5AEB3E17}" type="slidenum">
              <a:rPr lang="de-DE" altLang="de-DE"/>
              <a:pPr>
                <a:defRPr/>
              </a:pPr>
              <a:t>1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 oben: Jörg</a:t>
            </a:r>
            <a:r>
              <a:rPr lang="de-DE" altLang="de-DE" sz="1200" baseline="0" dirty="0">
                <a:latin typeface="Georgia" panose="02040502050405020303" pitchFamily="18" charset="0"/>
              </a:rPr>
              <a:t> Böthling</a:t>
            </a:r>
            <a:r>
              <a:rPr lang="de-DE" altLang="de-DE" sz="1200" dirty="0">
                <a:latin typeface="Georgia" panose="02040502050405020303" pitchFamily="18" charset="0"/>
              </a:rPr>
              <a:t> (Projekt: Aus</a:t>
            </a:r>
            <a:r>
              <a:rPr lang="de-DE" altLang="de-DE" sz="1200" baseline="0" dirty="0">
                <a:latin typeface="Georgia" panose="02040502050405020303" pitchFamily="18" charset="0"/>
              </a:rPr>
              <a:t> eigener Kraft den Hunger überwinden, Kenia</a:t>
            </a:r>
            <a:r>
              <a:rPr lang="de-DE" altLang="de-DE" sz="1200" dirty="0">
                <a:latin typeface="Georgia" panose="02040502050405020303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 unten: Thomas Einberger (Projekt: Jeden Tropfen Wasser nutzen, Peru)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582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Foto: Kathrin Harms (Projekt: Frauen besiegen den Hunger, Burundi)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91813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</a:rPr>
              <a:t>Foto: Thomas Einberger (Projekt: Jeden Tropfen Wasser nutzen, Peru)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59849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</a:rPr>
              <a:t>Foto: Christoph</a:t>
            </a:r>
            <a:r>
              <a:rPr lang="de-DE" altLang="de-DE" sz="1200" baseline="0" dirty="0">
                <a:latin typeface="Tahoma" panose="020B0604030504040204" pitchFamily="34" charset="0"/>
              </a:rPr>
              <a:t> Püschner</a:t>
            </a:r>
            <a:r>
              <a:rPr lang="de-DE" altLang="de-DE" sz="1200" dirty="0">
                <a:latin typeface="Tahoma" panose="020B0604030504040204" pitchFamily="34" charset="0"/>
              </a:rPr>
              <a:t> (Projekt: Wo</a:t>
            </a:r>
            <a:r>
              <a:rPr lang="de-DE" altLang="de-DE" sz="1200" baseline="0" dirty="0">
                <a:latin typeface="Tahoma" panose="020B0604030504040204" pitchFamily="34" charset="0"/>
              </a:rPr>
              <a:t> Kinder gerne in die Schule gehen</a:t>
            </a:r>
            <a:r>
              <a:rPr lang="de-DE" altLang="de-DE" sz="1200" dirty="0">
                <a:latin typeface="Tahoma" panose="020B0604030504040204" pitchFamily="34" charset="0"/>
              </a:rPr>
              <a:t>, DR</a:t>
            </a:r>
            <a:r>
              <a:rPr lang="de-DE" altLang="de-DE" sz="1200" baseline="0" dirty="0">
                <a:latin typeface="Tahoma" panose="020B0604030504040204" pitchFamily="34" charset="0"/>
              </a:rPr>
              <a:t> Kongo</a:t>
            </a:r>
            <a:r>
              <a:rPr lang="de-DE" altLang="de-DE" sz="1200" dirty="0">
                <a:latin typeface="Tahoma" panose="020B0604030504040204" pitchFamily="34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6156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Foto: Thomas Lohnes (Projekt: Lithium-Abbau</a:t>
            </a:r>
            <a:r>
              <a:rPr lang="de-DE" altLang="de-DE" baseline="0" dirty="0"/>
              <a:t> bedroht Mensch und Natur</a:t>
            </a:r>
            <a:r>
              <a:rPr lang="de-DE" altLang="de-DE" dirty="0"/>
              <a:t>, Bolivien)</a:t>
            </a:r>
            <a:endParaRPr lang="de-DE" altLang="de-DE" sz="1000" dirty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091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Foto: Anne</a:t>
            </a:r>
            <a:r>
              <a:rPr lang="de-DE" baseline="0" dirty="0"/>
              <a:t> Ackermann</a:t>
            </a:r>
            <a:r>
              <a:rPr lang="de-DE" dirty="0"/>
              <a:t> (Projekt: Sichere</a:t>
            </a:r>
            <a:r>
              <a:rPr lang="de-DE" baseline="0" dirty="0"/>
              <a:t> Geburten</a:t>
            </a:r>
            <a:r>
              <a:rPr lang="de-DE" dirty="0"/>
              <a:t>, Guinea)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56253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</a:rPr>
              <a:t>Foto: Frank Schultze (Projekt: Gebt uns unser Land, Bangladesch)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19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1931941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Foto: Jörg Böthling (Projekt: Mit Zimt aus der Armut</a:t>
            </a:r>
            <a:r>
              <a:rPr lang="de-DE" altLang="de-DE" baseline="0" dirty="0"/>
              <a:t>, Vietnam)</a:t>
            </a:r>
            <a:endParaRPr lang="de-DE" altLang="de-DE" sz="1000" dirty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30852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Foto:</a:t>
            </a:r>
            <a:r>
              <a:rPr lang="de-DE" altLang="de-DE" baseline="0" dirty="0"/>
              <a:t> Kathrin Harms</a:t>
            </a:r>
            <a:r>
              <a:rPr lang="de-DE" altLang="de-DE" dirty="0"/>
              <a:t> (Projekt: Kinder kämpfen für ihre Rechte, Paraguay)</a:t>
            </a:r>
            <a:endParaRPr lang="de-DE" altLang="de-DE" sz="1000" dirty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5558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Foto: Anne Ackermann (Projekt: Näherinnen kämpfen für ihre Rechte, Honduras)</a:t>
            </a:r>
            <a:endParaRPr lang="de-DE" altLang="de-DE" sz="1000" dirty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93059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10D7-85FF-AA8A-1B80-7E9F3C0AA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87B675-5169-7EEE-51AC-88AF2D40A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FE788F30-C69C-DEFA-4B6C-5E45ADE58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Foto: Kathrin</a:t>
            </a:r>
            <a:r>
              <a:rPr lang="de-DE" altLang="de-DE" sz="1200" baseline="0" dirty="0">
                <a:latin typeface="Georgia" panose="02040502050405020303" pitchFamily="18" charset="0"/>
              </a:rPr>
              <a:t> Harms</a:t>
            </a:r>
            <a:r>
              <a:rPr lang="de-DE" altLang="de-DE" sz="1200" dirty="0">
                <a:latin typeface="Georgia" panose="02040502050405020303" pitchFamily="18" charset="0"/>
              </a:rPr>
              <a:t> (Projekt: </a:t>
            </a:r>
            <a:r>
              <a:rPr lang="de-DE" altLang="de-DE" dirty="0"/>
              <a:t>Kinder kämpfen für ihre Rechte</a:t>
            </a:r>
            <a:r>
              <a:rPr lang="de-DE" altLang="de-DE" sz="1200" baseline="0" dirty="0">
                <a:latin typeface="Georgia" panose="02040502050405020303" pitchFamily="18" charset="0"/>
              </a:rPr>
              <a:t>, Paraguay</a:t>
            </a:r>
            <a:r>
              <a:rPr lang="de-DE" altLang="de-DE" sz="1200" dirty="0">
                <a:latin typeface="Georgia" panose="02040502050405020303" pitchFamily="18" charset="0"/>
              </a:rPr>
              <a:t>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F4CB1D6-74B8-A075-C110-8150873061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872633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z="1000" dirty="0">
              <a:latin typeface="Tahoma" panose="020B060403050404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92627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dirty="0"/>
              <a:t>Foto: Kathrin</a:t>
            </a:r>
            <a:r>
              <a:rPr lang="de-DE" altLang="de-DE" baseline="0" dirty="0"/>
              <a:t> Harms</a:t>
            </a:r>
            <a:endParaRPr lang="de-DE" altLang="de-DE" sz="1000" dirty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738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  <a:cs typeface="Arial" panose="020B0604020202020204" pitchFamily="34" charset="0"/>
              </a:rPr>
              <a:t>Foto: Hermann </a:t>
            </a:r>
            <a:r>
              <a:rPr lang="de-DE" altLang="de-DE" sz="1200" dirty="0" err="1">
                <a:latin typeface="Tahoma" panose="020B0604030504040204" pitchFamily="34" charset="0"/>
                <a:cs typeface="Arial" panose="020B0604020202020204" pitchFamily="34" charset="0"/>
              </a:rPr>
              <a:t>Bredehorst</a:t>
            </a:r>
            <a:r>
              <a:rPr lang="de-DE" altLang="de-DE" sz="1200" dirty="0">
                <a:latin typeface="Tahoma" panose="020B0604030504040204" pitchFamily="34" charset="0"/>
                <a:cs typeface="Arial" panose="020B0604020202020204" pitchFamily="34" charset="0"/>
              </a:rPr>
              <a:t> (Vollversammlung der Stipendiatinnen und Stipendiaten von Brot für die Welt in Berlin)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8506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</a:rPr>
              <a:t>Foto oben: Svenja</a:t>
            </a:r>
            <a:r>
              <a:rPr lang="de-DE" altLang="de-DE" sz="1200" baseline="0" dirty="0">
                <a:latin typeface="Tahoma" panose="020B0604030504040204" pitchFamily="34" charset="0"/>
              </a:rPr>
              <a:t> Schulze, </a:t>
            </a:r>
            <a:r>
              <a:rPr lang="de-DE" altLang="de-DE" sz="1200" dirty="0">
                <a:latin typeface="Tahoma" panose="020B0604030504040204" pitchFamily="34" charset="0"/>
              </a:rPr>
              <a:t>Bundesentwicklungsministerin, SPD, und</a:t>
            </a:r>
            <a:r>
              <a:rPr lang="de-DE" altLang="de-DE" sz="1200" baseline="0" dirty="0">
                <a:latin typeface="Tahoma" panose="020B0604030504040204" pitchFamily="34" charset="0"/>
              </a:rPr>
              <a:t> Dr. Dagmar Pruin</a:t>
            </a:r>
            <a:r>
              <a:rPr lang="de-DE" altLang="de-DE" sz="1200" dirty="0">
                <a:latin typeface="Tahoma" panose="020B0604030504040204" pitchFamily="34" charset="0"/>
              </a:rPr>
              <a:t>, Präsidentin von Brot für die</a:t>
            </a:r>
            <a:r>
              <a:rPr lang="de-DE" altLang="de-DE" sz="1200" baseline="0" dirty="0">
                <a:latin typeface="Tahoma" panose="020B0604030504040204" pitchFamily="34" charset="0"/>
              </a:rPr>
              <a:t> Welt, beim Tag der offenen Tür im Bundesentwicklungsministerium in Bonn, 2022 </a:t>
            </a:r>
            <a:r>
              <a:rPr lang="de-DE" altLang="de-DE" sz="1200" dirty="0">
                <a:latin typeface="Tahoma" panose="020B0604030504040204" pitchFamily="34" charset="0"/>
              </a:rPr>
              <a:t>(Foto: Thomas Trutschel/photothek.de).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</a:rPr>
              <a:t>Foto unten: Thomas</a:t>
            </a:r>
            <a:r>
              <a:rPr lang="de-DE" altLang="de-DE" sz="1200" baseline="0" dirty="0">
                <a:latin typeface="Tahoma" panose="020B0604030504040204" pitchFamily="34" charset="0"/>
              </a:rPr>
              <a:t> Silberhorn</a:t>
            </a:r>
            <a:r>
              <a:rPr lang="de-DE" altLang="de-DE" sz="1200" dirty="0">
                <a:latin typeface="Tahoma" panose="020B0604030504040204" pitchFamily="34" charset="0"/>
              </a:rPr>
              <a:t>,</a:t>
            </a:r>
            <a:r>
              <a:rPr lang="de-DE" altLang="de-DE" sz="1200" baseline="0" dirty="0">
                <a:latin typeface="Tahoma" panose="020B0604030504040204" pitchFamily="34" charset="0"/>
              </a:rPr>
              <a:t> Mitglied des Bundestages</a:t>
            </a:r>
            <a:r>
              <a:rPr lang="de-DE" altLang="de-DE" sz="1200" dirty="0">
                <a:latin typeface="Tahoma" panose="020B0604030504040204" pitchFamily="34" charset="0"/>
              </a:rPr>
              <a:t>, CSU, mit </a:t>
            </a:r>
            <a:r>
              <a:rPr lang="de-DE" altLang="de-DE" sz="1200" baseline="0" dirty="0">
                <a:latin typeface="Tahoma" panose="020B0604030504040204" pitchFamily="34" charset="0"/>
              </a:rPr>
              <a:t>Dr. Dagmar Pruin</a:t>
            </a:r>
            <a:r>
              <a:rPr lang="de-DE" altLang="de-DE" sz="1200" dirty="0">
                <a:latin typeface="Tahoma" panose="020B0604030504040204" pitchFamily="34" charset="0"/>
              </a:rPr>
              <a:t>, Präsidentin von Brot für die</a:t>
            </a:r>
            <a:r>
              <a:rPr lang="de-DE" altLang="de-DE" sz="1200" baseline="0" dirty="0">
                <a:latin typeface="Tahoma" panose="020B0604030504040204" pitchFamily="34" charset="0"/>
              </a:rPr>
              <a:t> Welt, </a:t>
            </a:r>
            <a:r>
              <a:rPr lang="de-DE" altLang="de-DE" sz="1200" dirty="0">
                <a:latin typeface="Tahoma" panose="020B0604030504040204" pitchFamily="34" charset="0"/>
              </a:rPr>
              <a:t>beim Parlamentarischen Abend von Brot für die Welt in Berlin,</a:t>
            </a:r>
            <a:r>
              <a:rPr lang="de-DE" altLang="de-DE" sz="1200" baseline="0" dirty="0">
                <a:latin typeface="Tahoma" panose="020B0604030504040204" pitchFamily="34" charset="0"/>
              </a:rPr>
              <a:t> 2022 </a:t>
            </a:r>
            <a:r>
              <a:rPr lang="de-DE" altLang="de-DE" sz="1200" dirty="0">
                <a:latin typeface="Tahoma" panose="020B0604030504040204" pitchFamily="34" charset="0"/>
              </a:rPr>
              <a:t>(Foto: Anne</a:t>
            </a:r>
            <a:r>
              <a:rPr lang="de-DE" altLang="de-DE" sz="1200" baseline="0" dirty="0">
                <a:latin typeface="Tahoma" panose="020B0604030504040204" pitchFamily="34" charset="0"/>
              </a:rPr>
              <a:t> Barth</a:t>
            </a:r>
            <a:r>
              <a:rPr lang="de-DE" altLang="de-DE" sz="1200" dirty="0">
                <a:latin typeface="Tahoma" panose="020B0604030504040204" pitchFamily="34" charset="0"/>
              </a:rPr>
              <a:t>). </a:t>
            </a:r>
            <a:endParaRPr lang="de-DE" altLang="de-DE" sz="1200" dirty="0">
              <a:latin typeface="Georgia" panose="02040502050405020303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864831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372266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/>
              <a:t>Foto: </a:t>
            </a:r>
            <a:r>
              <a:rPr lang="de-DE" altLang="de-DE" sz="1200" dirty="0">
                <a:ea typeface="ＭＳ Ｐゴシック" panose="020B0600070205080204" pitchFamily="34" charset="-128"/>
              </a:rPr>
              <a:t>Frank</a:t>
            </a:r>
            <a:r>
              <a:rPr lang="de-DE" altLang="de-DE" sz="1200" baseline="0" dirty="0">
                <a:ea typeface="ＭＳ Ｐゴシック" panose="020B0600070205080204" pitchFamily="34" charset="-128"/>
              </a:rPr>
              <a:t> Schultze</a:t>
            </a:r>
            <a:endParaRPr lang="de-DE" altLang="de-DE" sz="1200" dirty="0">
              <a:latin typeface="Tahoma" panose="020B060403050404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16728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Tahoma" panose="020B0604030504040204" pitchFamily="34" charset="0"/>
                <a:cs typeface="Arial" panose="020B0604020202020204" pitchFamily="34" charset="0"/>
              </a:rPr>
              <a:t>Foto: Jörg</a:t>
            </a:r>
            <a:r>
              <a:rPr lang="de-DE" altLang="de-DE" sz="1200" baseline="0" dirty="0">
                <a:latin typeface="Tahoma" panose="020B0604030504040204" pitchFamily="34" charset="0"/>
                <a:cs typeface="Arial" panose="020B0604020202020204" pitchFamily="34" charset="0"/>
              </a:rPr>
              <a:t> Böthling</a:t>
            </a:r>
            <a:r>
              <a:rPr lang="de-DE" altLang="de-DE" sz="1200" dirty="0">
                <a:latin typeface="Tahoma" panose="020B0604030504040204" pitchFamily="34" charset="0"/>
                <a:cs typeface="Arial" panose="020B0604020202020204" pitchFamily="34" charset="0"/>
              </a:rPr>
              <a:t> (Projekt:</a:t>
            </a:r>
            <a:r>
              <a:rPr lang="de-DE" altLang="de-DE" sz="1200" baseline="0" dirty="0">
                <a:latin typeface="Tahoma" panose="020B0604030504040204" pitchFamily="34" charset="0"/>
                <a:cs typeface="Arial" panose="020B0604020202020204" pitchFamily="34" charset="0"/>
              </a:rPr>
              <a:t> Satt trotz Dürre, </a:t>
            </a:r>
            <a:r>
              <a:rPr lang="de-DE" altLang="de-DE" sz="1200" dirty="0">
                <a:latin typeface="Tahoma" panose="020B0604030504040204" pitchFamily="34" charset="0"/>
                <a:cs typeface="Arial" panose="020B0604020202020204" pitchFamily="34" charset="0"/>
              </a:rPr>
              <a:t>Sambia)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29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35905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Foto oben: Candy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Weltz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 (Aktionstreffen </a:t>
            </a:r>
            <a:r>
              <a:rPr lang="de-DE" sz="1200" kern="1200" dirty="0" err="1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Youthtopia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, Weimar 2019)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Foto unten: Stefanie Loos (Demo „Wir haben es satt!, Berlin 2024)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30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426554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3698AB4-2882-420D-9C7A-C8EF9C3F7DF3}" type="slidenum">
              <a:rPr lang="de-DE" altLang="de-DE"/>
              <a:pPr>
                <a:defRPr/>
              </a:pPr>
              <a:t>34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FC57351-893F-4296-9814-330EBB58D55B}" type="slidenum">
              <a:rPr lang="de-DE" altLang="de-DE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35</a:t>
            </a:fld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1570746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 oben: Hermann </a:t>
            </a:r>
            <a:r>
              <a:rPr lang="de-DE" altLang="de-DE" sz="1200" dirty="0" err="1">
                <a:latin typeface="Georgia" panose="02040502050405020303" pitchFamily="18" charset="0"/>
              </a:rPr>
              <a:t>Bredehorst</a:t>
            </a:r>
            <a:r>
              <a:rPr lang="de-DE" altLang="de-DE" sz="1200" dirty="0">
                <a:latin typeface="Georgia" panose="02040502050405020303" pitchFamily="18" charset="0"/>
              </a:rPr>
              <a:t> (Klimastreik 2023, Berlin)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 unten: Anne Ackermann (Projekt: Sichere Geburten, Guinea)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82661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4DCB8-6F37-46FF-A749-ECDC1617DE2C}" type="slidenum">
              <a:rPr lang="de-DE" altLang="de-DE"/>
              <a:pPr>
                <a:defRPr/>
              </a:pPr>
              <a:t>4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3D8925-166A-C42B-93DD-AC076E86C2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8EB003A6-2FCD-126B-BD7E-777B976A88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F8DDBD5-E34B-7B7F-43D2-3F5C7B69E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altLang="de-DE" dirty="0"/>
              <a:t>Geschäftsstelle des Evangelischen Werks für Diakonie und Entwicklung, Caroline-Michaelis-Str. 1, 10115 Berlin</a:t>
            </a:r>
          </a:p>
          <a:p>
            <a:r>
              <a:rPr lang="de-DE" altLang="de-DE" dirty="0"/>
              <a:t>(Foto: Brot für die Welt)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8376BF-94CC-685D-6852-F3F13AA68F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23543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Foto: Sepp Jäger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361574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Foto: Bettina Flitner (Projekt: Kampf gegen die Genitalverstümmelung</a:t>
            </a:r>
            <a:r>
              <a:rPr lang="de-DE" altLang="de-DE" sz="1200" baseline="0" dirty="0">
                <a:latin typeface="Georgia" panose="02040502050405020303" pitchFamily="18" charset="0"/>
              </a:rPr>
              <a:t>, Ägypten</a:t>
            </a:r>
            <a:r>
              <a:rPr lang="de-DE" altLang="de-DE" sz="1200" dirty="0">
                <a:latin typeface="Georgia" panose="02040502050405020303" pitchFamily="18" charset="0"/>
              </a:rPr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11860A-41A8-4E08-9206-B6A5E4EFE4BC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7092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D173DE6-EAB7-4C52-9817-3AF27F8421C6}" type="slidenum">
              <a:rPr lang="de-DE" altLang="de-DE"/>
              <a:pPr>
                <a:defRPr/>
              </a:pPr>
              <a:t>10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56EB674-2F19-544F-8B43-7177607D0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A6D848DD-FEB4-434D-820D-147A5D9C51A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90D53-2008-3049-AEA1-AB9D46D6FE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4E4DCB8-6F37-46FF-A749-ECDC1617DE2C}" type="slidenum">
              <a:rPr lang="de-DE" altLang="de-DE"/>
              <a:pPr>
                <a:defRPr/>
              </a:pPr>
              <a:t>11</a:t>
            </a:fld>
            <a:endParaRPr lang="de-DE" alt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599D84-E6A6-374E-B785-BD101D5EB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13" y="2060575"/>
            <a:ext cx="3527425" cy="1728788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573822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1628776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B7CD1127-F4EE-F44C-A480-9D36CDF0C90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464673" y="1628776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005B89A-962E-7F48-9C54-5452CF4CBD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79950" y="1628775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1" name="Bildplatzhalter 3">
            <a:extLst>
              <a:ext uri="{FF2B5EF4-FFF2-40B4-BE49-F238E27FC236}">
                <a16:creationId xmlns:a16="http://schemas.microsoft.com/office/drawing/2014/main" id="{DA806B18-6874-1B45-9698-FB932A20E0A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77050" y="1628775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999788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260351"/>
            <a:ext cx="4194889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10" name="Bildplatzhalter 3">
            <a:extLst>
              <a:ext uri="{FF2B5EF4-FFF2-40B4-BE49-F238E27FC236}">
                <a16:creationId xmlns:a16="http://schemas.microsoft.com/office/drawing/2014/main" id="{5005B89A-962E-7F48-9C54-5452CF4CBDD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77050" y="260351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35E6395-1BBC-9644-A04E-56D968F0B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260351"/>
            <a:ext cx="1999377" cy="31686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651642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1700212"/>
            <a:ext cx="4194889" cy="1873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3">
            <a:extLst>
              <a:ext uri="{FF2B5EF4-FFF2-40B4-BE49-F238E27FC236}">
                <a16:creationId xmlns:a16="http://schemas.microsoft.com/office/drawing/2014/main" id="{C35E6395-1BBC-9644-A04E-56D968F0B8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9950" y="1700213"/>
            <a:ext cx="4213225" cy="39773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A5ADA977-50F0-ED45-B446-09B2CBBCB7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161" y="3785557"/>
            <a:ext cx="4194889" cy="187324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30064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C120A698-8964-D248-B167-94B58B4ABE5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9161" y="260350"/>
            <a:ext cx="1999377" cy="248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Bildplatzhalter 3">
            <a:extLst>
              <a:ext uri="{FF2B5EF4-FFF2-40B4-BE49-F238E27FC236}">
                <a16:creationId xmlns:a16="http://schemas.microsoft.com/office/drawing/2014/main" id="{A5ADA977-50F0-ED45-B446-09B2CBBCB7D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9161" y="2910349"/>
            <a:ext cx="4194889" cy="2748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7" name="Bildplatzhalter 3">
            <a:extLst>
              <a:ext uri="{FF2B5EF4-FFF2-40B4-BE49-F238E27FC236}">
                <a16:creationId xmlns:a16="http://schemas.microsoft.com/office/drawing/2014/main" id="{524D2DDC-3911-AD4F-B3D6-07CBBADD96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464104" y="260350"/>
            <a:ext cx="4231971" cy="248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8" name="Bildplatzhalter 3">
            <a:extLst>
              <a:ext uri="{FF2B5EF4-FFF2-40B4-BE49-F238E27FC236}">
                <a16:creationId xmlns:a16="http://schemas.microsoft.com/office/drawing/2014/main" id="{E2425FFD-257A-954F-AF26-808F31A9BF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876256" y="260350"/>
            <a:ext cx="1999377" cy="24828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9" name="Bildplatzhalter 3">
            <a:extLst>
              <a:ext uri="{FF2B5EF4-FFF2-40B4-BE49-F238E27FC236}">
                <a16:creationId xmlns:a16="http://schemas.microsoft.com/office/drawing/2014/main" id="{ECD17590-8189-5546-906B-023A527E7D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693168" y="2910349"/>
            <a:ext cx="4194889" cy="274845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095231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400150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91069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777079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Platzhalter für vertikalen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827021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A0D3017C-38EA-8B49-B2FE-5F6B6B93DD0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825" y="1268413"/>
            <a:ext cx="2089150" cy="439261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448316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sz="4000" b="1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54599D84-E6A6-374E-B785-BD101D5EB1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4213" y="2060575"/>
            <a:ext cx="3527425" cy="1728788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873689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B03B0B-E0E4-6144-8926-B26643D3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 algn="l">
              <a:defRPr sz="4000" b="1"/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88983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7019925" y="0"/>
            <a:ext cx="2124075" cy="836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auto">
          <a:xfrm>
            <a:off x="1700213" y="29384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4" name="Rectangle 22"/>
          <p:cNvSpPr>
            <a:spLocks noChangeArrowheads="1"/>
          </p:cNvSpPr>
          <p:nvPr/>
        </p:nvSpPr>
        <p:spPr bwMode="auto">
          <a:xfrm>
            <a:off x="1700213" y="2957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auto">
          <a:xfrm>
            <a:off x="1700213" y="29622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6" name="Rectangle 26"/>
          <p:cNvSpPr>
            <a:spLocks noChangeArrowheads="1"/>
          </p:cNvSpPr>
          <p:nvPr/>
        </p:nvSpPr>
        <p:spPr bwMode="auto">
          <a:xfrm>
            <a:off x="1700213" y="29765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1700213" y="29908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8" name="Rectangle 35"/>
          <p:cNvSpPr>
            <a:spLocks noChangeArrowheads="1"/>
          </p:cNvSpPr>
          <p:nvPr/>
        </p:nvSpPr>
        <p:spPr bwMode="auto">
          <a:xfrm>
            <a:off x="2962275" y="29194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9" name="Rectangle 37"/>
          <p:cNvSpPr>
            <a:spLocks noChangeArrowheads="1"/>
          </p:cNvSpPr>
          <p:nvPr/>
        </p:nvSpPr>
        <p:spPr bwMode="auto">
          <a:xfrm>
            <a:off x="2962275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endParaRPr lang="de-DE" altLang="de-DE"/>
          </a:p>
        </p:txBody>
      </p:sp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152400" y="5911850"/>
            <a:ext cx="4779963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fld id="{52A09058-8548-430B-884A-1A85EA604663}" type="datetime1">
              <a:rPr lang="de-DE" altLang="de-DE" sz="900" smtClean="0">
                <a:latin typeface="Georgia" panose="02040502050405020303" pitchFamily="18" charset="0"/>
              </a:rPr>
              <a:pPr eaLnBrk="1" hangingPunct="1">
                <a:lnSpc>
                  <a:spcPts val="1000"/>
                </a:lnSpc>
                <a:spcAft>
                  <a:spcPct val="50000"/>
                </a:spcAft>
                <a:defRPr/>
              </a:pPr>
              <a:t>10.02.2025</a:t>
            </a:fld>
            <a:endParaRPr lang="de-DE" altLang="de-DE" sz="9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b="1" dirty="0">
                <a:solidFill>
                  <a:schemeClr val="tx2"/>
                </a:solidFill>
                <a:latin typeface="Georgia" panose="02040502050405020303" pitchFamily="18" charset="0"/>
              </a:rPr>
              <a:t>Brot für die Welt</a:t>
            </a:r>
          </a:p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r>
              <a:rPr lang="de-DE" altLang="de-DE" sz="900" b="1" dirty="0">
                <a:latin typeface="Georgia" panose="02040502050405020303" pitchFamily="18" charset="0"/>
              </a:rPr>
              <a:t>Über uns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dirty="0">
                <a:latin typeface="Georgia" panose="02040502050405020303" pitchFamily="18" charset="0"/>
              </a:rPr>
              <a:t>Seite </a:t>
            </a:r>
            <a:fld id="{A0E3BA6A-A3E8-4F65-A782-331EFA3AE2FE}" type="slidenum">
              <a:rPr lang="de-DE" altLang="de-DE" sz="900" smtClean="0">
                <a:latin typeface="Georgia" panose="02040502050405020303" pitchFamily="18" charset="0"/>
              </a:rPr>
              <a:pPr eaLnBrk="1" hangingPunct="1">
                <a:lnSpc>
                  <a:spcPts val="1000"/>
                </a:lnSpc>
                <a:defRPr/>
              </a:pPr>
              <a:t>‹Nr.›</a:t>
            </a:fld>
            <a:r>
              <a:rPr lang="de-DE" altLang="de-DE" sz="900" dirty="0">
                <a:latin typeface="Georgia" panose="02040502050405020303" pitchFamily="18" charset="0"/>
              </a:rPr>
              <a:t>/35</a:t>
            </a:r>
          </a:p>
        </p:txBody>
      </p:sp>
      <p:pic>
        <p:nvPicPr>
          <p:cNvPr id="11" name="Bild 2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300" y="6003925"/>
            <a:ext cx="1165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238721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35400"/>
          </a:xfrm>
          <a:prstGeom prst="rect">
            <a:avLst/>
          </a:prstGeom>
        </p:spPr>
        <p:txBody>
          <a:bodyPr/>
          <a:lstStyle>
            <a:lvl1pPr marL="262350" indent="-3703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1pPr>
            <a:lvl2pPr marL="827550" indent="-29835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2pPr>
            <a:lvl3pPr marL="1227600" indent="-3492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3pPr>
            <a:lvl4pPr marL="1468800" indent="-3132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4pPr>
            <a:lvl5pPr marL="1782000" indent="-349200">
              <a:spcBef>
                <a:spcPts val="3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570281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52546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739899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5943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84996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54F3D00-42EE-4648-A0DF-98973392221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824" y="260350"/>
            <a:ext cx="8642351" cy="54006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91586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59F03B40-B1F6-8243-A404-A514F006D2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50825" y="1700213"/>
            <a:ext cx="4213225" cy="3960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0528F19D-715A-0443-B018-A8A1354B756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79950" y="1700213"/>
            <a:ext cx="4213225" cy="3960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pPr lv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61168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Text Box 13">
            <a:extLst>
              <a:ext uri="{FF2B5EF4-FFF2-40B4-BE49-F238E27FC236}">
                <a16:creationId xmlns:a16="http://schemas.microsoft.com/office/drawing/2014/main" id="{E552694E-9572-9E48-925C-4845444F6F3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79388" y="5932488"/>
            <a:ext cx="2376487" cy="73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fld id="{E8268DA7-F209-4567-93FF-5CF27E2874F0}" type="datetime4">
              <a:rPr lang="de-DE" altLang="de-DE" sz="900" smtClean="0">
                <a:latin typeface="Georgia" charset="0"/>
              </a:rPr>
              <a:t>10. Februar 2025</a:t>
            </a:fld>
            <a:r>
              <a:rPr lang="de-DE" altLang="de-DE" sz="900" dirty="0">
                <a:latin typeface="Georgia" charset="0"/>
              </a:rPr>
              <a:t> </a:t>
            </a: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b="1" dirty="0">
                <a:solidFill>
                  <a:schemeClr val="tx2"/>
                </a:solidFill>
                <a:latin typeface="Georgia" charset="0"/>
              </a:rPr>
              <a:t>Brot</a:t>
            </a:r>
            <a:r>
              <a:rPr lang="de-DE" altLang="de-DE" sz="900" b="1" baseline="0" dirty="0">
                <a:solidFill>
                  <a:schemeClr val="tx2"/>
                </a:solidFill>
                <a:latin typeface="Georgia" charset="0"/>
              </a:rPr>
              <a:t> für die Welt</a:t>
            </a:r>
            <a:endParaRPr lang="de-DE" altLang="de-DE" sz="900" b="1" dirty="0">
              <a:solidFill>
                <a:schemeClr val="tx2"/>
              </a:solidFill>
              <a:latin typeface="Georgia" charset="0"/>
            </a:endParaRPr>
          </a:p>
          <a:p>
            <a:pPr eaLnBrk="1" hangingPunct="1">
              <a:lnSpc>
                <a:spcPts val="1000"/>
              </a:lnSpc>
              <a:spcAft>
                <a:spcPct val="50000"/>
              </a:spcAft>
              <a:defRPr/>
            </a:pPr>
            <a:r>
              <a:rPr lang="de-DE" altLang="de-DE" sz="900" b="1" dirty="0">
                <a:latin typeface="Georgia" charset="0"/>
              </a:rPr>
              <a:t>Über</a:t>
            </a:r>
            <a:r>
              <a:rPr lang="de-DE" altLang="de-DE" sz="900" b="1" baseline="0" dirty="0">
                <a:latin typeface="Georgia" charset="0"/>
              </a:rPr>
              <a:t> uns</a:t>
            </a:r>
            <a:endParaRPr lang="de-DE" altLang="de-DE" sz="900" b="1" dirty="0">
              <a:latin typeface="Georgia" charset="0"/>
            </a:endParaRPr>
          </a:p>
          <a:p>
            <a:pPr eaLnBrk="1" hangingPunct="1">
              <a:lnSpc>
                <a:spcPts val="1000"/>
              </a:lnSpc>
              <a:defRPr/>
            </a:pPr>
            <a:r>
              <a:rPr lang="de-DE" altLang="de-DE" sz="900" dirty="0">
                <a:latin typeface="Georgia" charset="0"/>
              </a:rPr>
              <a:t>Seite </a:t>
            </a:r>
            <a:fld id="{E8172E87-0DA9-4052-8F98-2CBE0548ECA0}" type="slidenum">
              <a:rPr lang="de-DE" altLang="de-DE" sz="900" smtClean="0">
                <a:latin typeface="Georgia" charset="0"/>
              </a:rPr>
              <a:pPr eaLnBrk="1" hangingPunct="1">
                <a:lnSpc>
                  <a:spcPts val="1000"/>
                </a:lnSpc>
                <a:defRPr/>
              </a:pPr>
              <a:t>‹Nr.›</a:t>
            </a:fld>
            <a:r>
              <a:rPr lang="de-DE" altLang="de-DE" sz="900" dirty="0">
                <a:latin typeface="Georgia" charset="0"/>
              </a:rPr>
              <a:t>/35</a:t>
            </a:r>
          </a:p>
        </p:txBody>
      </p:sp>
      <p:pic>
        <p:nvPicPr>
          <p:cNvPr id="1027" name="Bild 20"/>
          <p:cNvPicPr>
            <a:picLocks noChangeAspect="1"/>
          </p:cNvPicPr>
          <p:nvPr userDrawn="1"/>
        </p:nvPicPr>
        <p:blipFill>
          <a:blip r:embed="rId2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4300" y="6003925"/>
            <a:ext cx="1165225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2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1.jpe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://www.ewde.d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8"/>
          <p:cNvSpPr>
            <a:spLocks noChangeArrowheads="1"/>
          </p:cNvSpPr>
          <p:nvPr/>
        </p:nvSpPr>
        <p:spPr bwMode="auto">
          <a:xfrm>
            <a:off x="250825" y="260350"/>
            <a:ext cx="8642350" cy="540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solidFill>
                <a:schemeClr val="bg2"/>
              </a:solidFill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E47EBD69-89F6-E642-9E65-E9C806A1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81100"/>
            <a:ext cx="77771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4500"/>
              </a:lnSpc>
              <a:defRPr/>
            </a:pPr>
            <a:r>
              <a:rPr lang="de-DE" altLang="de-DE" sz="4000" b="1" dirty="0">
                <a:solidFill>
                  <a:schemeClr val="bg1"/>
                </a:solidFill>
                <a:latin typeface="Georgia" charset="0"/>
              </a:rPr>
              <a:t>Brot für die Welt</a:t>
            </a:r>
          </a:p>
          <a:p>
            <a:pPr eaLnBrk="1" hangingPunct="1">
              <a:lnSpc>
                <a:spcPts val="4500"/>
              </a:lnSpc>
              <a:defRPr/>
            </a:pPr>
            <a:r>
              <a:rPr lang="de-DE" altLang="de-DE" sz="4000" b="1" dirty="0">
                <a:latin typeface="Georgia" charset="0"/>
              </a:rPr>
              <a:t>Über uns</a:t>
            </a:r>
          </a:p>
        </p:txBody>
      </p:sp>
      <p:sp>
        <p:nvSpPr>
          <p:cNvPr id="2055" name="Text Box 7">
            <a:extLst>
              <a:ext uri="{FF2B5EF4-FFF2-40B4-BE49-F238E27FC236}">
                <a16:creationId xmlns:a16="http://schemas.microsoft.com/office/drawing/2014/main" id="{D8AB314A-BC57-C442-9900-9FF1AF9E16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3328988"/>
            <a:ext cx="7777162" cy="38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000"/>
              </a:lnSpc>
              <a:defRPr/>
            </a:pPr>
            <a:fld id="{4FC5F9BE-E3F2-423E-80FB-20359867FCE0}" type="datetime4">
              <a:rPr lang="de-DE" altLang="de-DE" sz="2500" b="1" smtClean="0">
                <a:latin typeface="Georgia" charset="0"/>
              </a:rPr>
              <a:t>10. Februar 2025</a:t>
            </a:fld>
            <a:endParaRPr lang="de-DE" altLang="de-DE" sz="2500" b="1" dirty="0">
              <a:latin typeface="Georgi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 Box 6">
            <a:extLst>
              <a:ext uri="{FF2B5EF4-FFF2-40B4-BE49-F238E27FC236}">
                <a16:creationId xmlns:a16="http://schemas.microsoft.com/office/drawing/2014/main" id="{0C357646-7AF8-5744-B074-10B1D9606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663"/>
            <a:ext cx="3117532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28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Zahlen und Fakten</a:t>
            </a:r>
          </a:p>
        </p:txBody>
      </p:sp>
      <p:pic>
        <p:nvPicPr>
          <p:cNvPr id="46082" name="Grafik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2250" y="1349375"/>
            <a:ext cx="8767763" cy="444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>
          <a:xfrm>
            <a:off x="3362960" y="4686032"/>
            <a:ext cx="44805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eaLnBrk="1" hangingPunct="1">
              <a:lnSpc>
                <a:spcPts val="2000"/>
              </a:lnSpc>
              <a:buClr>
                <a:srgbClr val="EA690B"/>
              </a:buClr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Brot für die Welt unterstützt rund 2.900 Projekte in beinahe 90 Ländern rund um den Globus.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>
            <a:extLst>
              <a:ext uri="{FF2B5EF4-FFF2-40B4-BE49-F238E27FC236}">
                <a16:creationId xmlns:a16="http://schemas.microsoft.com/office/drawing/2014/main" id="{59429F82-7FD6-4345-8417-44481D6F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663"/>
            <a:ext cx="4291012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28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Unsere Arbeitsbereiche</a:t>
            </a:r>
            <a:endParaRPr lang="de-DE" altLang="de-DE" sz="2500" i="1" dirty="0">
              <a:latin typeface="Georgia" panose="02040502050405020303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A14342-930F-8440-8237-71F8BF5F9AA5}"/>
              </a:ext>
            </a:extLst>
          </p:cNvPr>
          <p:cNvSpPr/>
          <p:nvPr/>
        </p:nvSpPr>
        <p:spPr>
          <a:xfrm>
            <a:off x="962025" y="2182557"/>
            <a:ext cx="3005138" cy="982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70C2028-AA8E-AA4E-A149-CBC6E986124D}"/>
              </a:ext>
            </a:extLst>
          </p:cNvPr>
          <p:cNvSpPr/>
          <p:nvPr/>
        </p:nvSpPr>
        <p:spPr>
          <a:xfrm>
            <a:off x="5046663" y="2182557"/>
            <a:ext cx="3005137" cy="98266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A5B2ED-4444-0E40-85AD-06A6EFA649EB}"/>
              </a:ext>
            </a:extLst>
          </p:cNvPr>
          <p:cNvSpPr/>
          <p:nvPr/>
        </p:nvSpPr>
        <p:spPr>
          <a:xfrm>
            <a:off x="962025" y="3931920"/>
            <a:ext cx="3005138" cy="982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433FFE5-2B78-B144-A2CF-4F84578140AA}"/>
              </a:ext>
            </a:extLst>
          </p:cNvPr>
          <p:cNvSpPr/>
          <p:nvPr/>
        </p:nvSpPr>
        <p:spPr>
          <a:xfrm>
            <a:off x="5046663" y="3931920"/>
            <a:ext cx="3005137" cy="9826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EBCA9E3-B8AA-DA4C-9428-280EF5F61AEA}"/>
              </a:ext>
            </a:extLst>
          </p:cNvPr>
          <p:cNvCxnSpPr/>
          <p:nvPr/>
        </p:nvCxnSpPr>
        <p:spPr>
          <a:xfrm>
            <a:off x="4170363" y="2701828"/>
            <a:ext cx="671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D0488F8-D40F-EC4A-8087-A2136C64808D}"/>
              </a:ext>
            </a:extLst>
          </p:cNvPr>
          <p:cNvCxnSpPr/>
          <p:nvPr/>
        </p:nvCxnSpPr>
        <p:spPr>
          <a:xfrm>
            <a:off x="4170363" y="4456271"/>
            <a:ext cx="671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52"/>
          <p:cNvSpPr txBox="1">
            <a:spLocks noChangeArrowheads="1"/>
          </p:cNvSpPr>
          <p:nvPr/>
        </p:nvSpPr>
        <p:spPr bwMode="auto">
          <a:xfrm>
            <a:off x="1198563" y="2354800"/>
            <a:ext cx="2627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b="1" dirty="0" err="1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Internationale</a:t>
            </a:r>
            <a:r>
              <a:rPr lang="en-US" altLang="ko-KR" sz="2000" b="1" dirty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 Programme</a:t>
            </a:r>
          </a:p>
        </p:txBody>
      </p:sp>
      <p:sp>
        <p:nvSpPr>
          <p:cNvPr id="54284" name="TextBox 52"/>
          <p:cNvSpPr txBox="1">
            <a:spLocks noChangeArrowheads="1"/>
          </p:cNvSpPr>
          <p:nvPr/>
        </p:nvSpPr>
        <p:spPr bwMode="auto">
          <a:xfrm>
            <a:off x="1198563" y="4110795"/>
            <a:ext cx="2627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b="1" dirty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Engagement und </a:t>
            </a:r>
            <a:r>
              <a:rPr lang="en-US" altLang="ko-KR" sz="2000" b="1" dirty="0" err="1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Kommunikation</a:t>
            </a:r>
            <a:endParaRPr lang="en-US" altLang="ko-KR" sz="2000" b="1" dirty="0">
              <a:latin typeface="Georgia" panose="02040502050405020303" pitchFamily="18" charset="0"/>
              <a:ea typeface="맑은 고딕" panose="020B0503020000020004" pitchFamily="34" charset="-127"/>
              <a:cs typeface="Arial" panose="020B0604020202020204" pitchFamily="34" charset="0"/>
            </a:endParaRPr>
          </a:p>
        </p:txBody>
      </p:sp>
      <p:sp>
        <p:nvSpPr>
          <p:cNvPr id="54286" name="Textfeld 37"/>
          <p:cNvSpPr txBox="1">
            <a:spLocks noChangeArrowheads="1"/>
          </p:cNvSpPr>
          <p:nvPr/>
        </p:nvSpPr>
        <p:spPr bwMode="auto">
          <a:xfrm>
            <a:off x="5241925" y="2339180"/>
            <a:ext cx="2719388" cy="669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Projektförderung </a:t>
            </a:r>
            <a:br>
              <a:rPr lang="de-DE" altLang="de-DE" sz="1200" dirty="0">
                <a:latin typeface="Georgia" panose="02040502050405020303" pitchFamily="18" charset="0"/>
              </a:rPr>
            </a:br>
            <a:r>
              <a:rPr lang="de-DE" altLang="de-DE" sz="1200" dirty="0">
                <a:latin typeface="Georgia" panose="02040502050405020303" pitchFamily="18" charset="0"/>
              </a:rPr>
              <a:t>• Fachkräftevermittlung</a:t>
            </a:r>
          </a:p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Stipendienprogramme</a:t>
            </a:r>
          </a:p>
        </p:txBody>
      </p:sp>
      <p:sp>
        <p:nvSpPr>
          <p:cNvPr id="54287" name="Textfeld 38"/>
          <p:cNvSpPr txBox="1">
            <a:spLocks noChangeArrowheads="1"/>
          </p:cNvSpPr>
          <p:nvPr/>
        </p:nvSpPr>
        <p:spPr bwMode="auto">
          <a:xfrm>
            <a:off x="5241925" y="4092318"/>
            <a:ext cx="2719388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Politikdialog </a:t>
            </a:r>
            <a:br>
              <a:rPr lang="de-DE" altLang="de-DE" sz="1200" dirty="0">
                <a:latin typeface="Georgia" panose="02040502050405020303" pitchFamily="18" charset="0"/>
              </a:rPr>
            </a:br>
            <a:r>
              <a:rPr lang="de-DE" altLang="de-DE" sz="1200" dirty="0">
                <a:latin typeface="Georgia" panose="02040502050405020303" pitchFamily="18" charset="0"/>
              </a:rPr>
              <a:t>• Bildungsarbeit</a:t>
            </a:r>
          </a:p>
          <a:p>
            <a:pPr>
              <a:lnSpc>
                <a:spcPts val="1538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• Kommunikation und Fundraising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21" grpId="0" animBg="1"/>
      <p:bldP spid="22" grpId="0" animBg="1"/>
      <p:bldP spid="23" grpId="0" animBg="1"/>
      <p:bldP spid="54283" grpId="0"/>
      <p:bldP spid="54284" grpId="0"/>
      <p:bldP spid="54286" grpId="0"/>
      <p:bldP spid="5428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" y="1629260"/>
            <a:ext cx="4194175" cy="1872279"/>
          </a:xfrm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" y="3788680"/>
            <a:ext cx="4194175" cy="1871440"/>
          </a:xfr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BA78F33-938E-594E-B0C8-8BB85BED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691356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Internationale Programme 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Projektförderung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01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Finanzielle Förderung des Engagements unserer lokalen Partnerorganisationen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verbindliche Standards und Verfahren der Qualitätssicherung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Projektpartner sind kirchliche und nicht kirchliche Organisationen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gemeinsam mit den Betroffenen werden Wege zur Verbesserung ihrer Lebensbedingungen erarbeitet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Prinzip „Hilfe zur Selbsthilfe“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18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Thematische Schwerpunkte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4679950" y="1638822"/>
            <a:ext cx="4213225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>
            <a:spAutoFit/>
          </a:bodyPr>
          <a:lstStyle>
            <a:lvl1pPr indent="174625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873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873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699E3F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699E3F"/>
                </a:solidFill>
                <a:latin typeface="Georgia" panose="02040502050405020303" pitchFamily="18" charset="0"/>
              </a:rPr>
              <a:t>Ernährung</a:t>
            </a:r>
          </a:p>
          <a:p>
            <a:pPr eaLnBrk="1" hangingPunct="1">
              <a:spcAft>
                <a:spcPts val="600"/>
              </a:spcAft>
              <a:buClr>
                <a:srgbClr val="A63C38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598797"/>
                </a:solidFill>
                <a:latin typeface="Georgia" panose="02040502050405020303" pitchFamily="18" charset="0"/>
              </a:rPr>
              <a:t>Wasser</a:t>
            </a:r>
            <a:endParaRPr lang="de-DE" altLang="de-DE" sz="1500" b="1" dirty="0">
              <a:solidFill>
                <a:srgbClr val="A63C38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A63C38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A63C38"/>
                </a:solidFill>
                <a:latin typeface="Georgia" panose="02040502050405020303" pitchFamily="18" charset="0"/>
              </a:rPr>
              <a:t>Bildung</a:t>
            </a:r>
          </a:p>
          <a:p>
            <a:pPr eaLnBrk="1" hangingPunct="1">
              <a:spcAft>
                <a:spcPts val="600"/>
              </a:spcAft>
              <a:buClr>
                <a:srgbClr val="989800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8A6549"/>
                </a:solidFill>
                <a:latin typeface="Georgia" panose="02040502050405020303" pitchFamily="18" charset="0"/>
              </a:rPr>
              <a:t>Klima und Umwelt</a:t>
            </a:r>
            <a:endParaRPr lang="de-DE" altLang="de-DE" sz="1500" b="1" dirty="0">
              <a:solidFill>
                <a:srgbClr val="989800"/>
              </a:solidFill>
              <a:latin typeface="Georgia" panose="02040502050405020303" pitchFamily="18" charset="0"/>
            </a:endParaRPr>
          </a:p>
          <a:p>
            <a:pPr eaLnBrk="1" hangingPunct="1">
              <a:spcAft>
                <a:spcPts val="600"/>
              </a:spcAft>
              <a:buClr>
                <a:srgbClr val="989800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989800"/>
                </a:solidFill>
                <a:latin typeface="Georgia" panose="02040502050405020303" pitchFamily="18" charset="0"/>
              </a:rPr>
              <a:t>Gesundheit</a:t>
            </a:r>
          </a:p>
          <a:p>
            <a:pPr eaLnBrk="1" hangingPunct="1">
              <a:spcAft>
                <a:spcPts val="600"/>
              </a:spcAft>
              <a:buClr>
                <a:srgbClr val="B59046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B59046"/>
                </a:solidFill>
                <a:latin typeface="Georgia" panose="02040502050405020303" pitchFamily="18" charset="0"/>
              </a:rPr>
              <a:t>Menschenrechte und Frieden</a:t>
            </a:r>
          </a:p>
          <a:p>
            <a:pPr eaLnBrk="1" hangingPunct="1">
              <a:spcAft>
                <a:spcPts val="600"/>
              </a:spcAft>
              <a:buClr>
                <a:srgbClr val="80607A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65614D"/>
                </a:solidFill>
                <a:latin typeface="Georgia" panose="02040502050405020303" pitchFamily="18" charset="0"/>
              </a:rPr>
              <a:t>Armutsbekämpfung</a:t>
            </a:r>
          </a:p>
          <a:p>
            <a:pPr eaLnBrk="1" hangingPunct="1">
              <a:spcAft>
                <a:spcPts val="600"/>
              </a:spcAft>
              <a:buClr>
                <a:srgbClr val="80607A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559681"/>
                </a:solidFill>
                <a:latin typeface="Georgia" panose="02040502050405020303" pitchFamily="18" charset="0"/>
              </a:rPr>
              <a:t>Kinder und Jugendliche</a:t>
            </a:r>
          </a:p>
          <a:p>
            <a:pPr eaLnBrk="1" hangingPunct="1">
              <a:spcAft>
                <a:spcPts val="600"/>
              </a:spcAft>
              <a:buClr>
                <a:srgbClr val="80607A"/>
              </a:buClr>
              <a:buSzPct val="60000"/>
              <a:buFont typeface="Arial" panose="020B0604020202020204" pitchFamily="34" charset="0"/>
              <a:buChar char="•"/>
            </a:pPr>
            <a:r>
              <a:rPr lang="de-DE" altLang="de-DE" sz="1500" b="1" dirty="0">
                <a:solidFill>
                  <a:srgbClr val="80607A"/>
                </a:solidFill>
                <a:latin typeface="Georgia" panose="02040502050405020303" pitchFamily="18" charset="0"/>
              </a:rPr>
              <a:t>Frauen</a:t>
            </a:r>
          </a:p>
        </p:txBody>
      </p:sp>
      <p:pic>
        <p:nvPicPr>
          <p:cNvPr id="6" name="Grafik 39"/>
          <p:cNvPicPr>
            <a:picLocks/>
          </p:cNvPicPr>
          <p:nvPr/>
        </p:nvPicPr>
        <p:blipFill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2627" y="1646402"/>
            <a:ext cx="1223999" cy="1280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40"/>
          <p:cNvPicPr>
            <a:picLocks/>
          </p:cNvPicPr>
          <p:nvPr/>
        </p:nvPicPr>
        <p:blipFill>
          <a:blip r:embed="rId3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662" y="1645934"/>
            <a:ext cx="1223913" cy="1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41"/>
          <p:cNvPicPr>
            <a:picLocks/>
          </p:cNvPicPr>
          <p:nvPr/>
        </p:nvPicPr>
        <p:blipFill>
          <a:blip r:embed="rId4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40261" y="1646540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Grafik 39"/>
          <p:cNvPicPr>
            <a:picLocks/>
          </p:cNvPicPr>
          <p:nvPr/>
        </p:nvPicPr>
        <p:blipFill>
          <a:blip r:embed="rId5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0409" y="3004576"/>
            <a:ext cx="1223466" cy="128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39"/>
          <p:cNvPicPr>
            <a:picLocks/>
          </p:cNvPicPr>
          <p:nvPr/>
        </p:nvPicPr>
        <p:blipFill>
          <a:blip r:embed="rId6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2459" y="4372745"/>
            <a:ext cx="1223244" cy="1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40"/>
          <p:cNvPicPr>
            <a:picLocks/>
          </p:cNvPicPr>
          <p:nvPr/>
        </p:nvPicPr>
        <p:blipFill>
          <a:blip r:embed="rId7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4778" y="4380596"/>
            <a:ext cx="1165681" cy="12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40"/>
          <p:cNvPicPr>
            <a:picLocks/>
          </p:cNvPicPr>
          <p:nvPr/>
        </p:nvPicPr>
        <p:blipFill>
          <a:blip r:embed="rId8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6116" y="3016145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Grafik 41"/>
          <p:cNvPicPr>
            <a:picLocks/>
          </p:cNvPicPr>
          <p:nvPr/>
        </p:nvPicPr>
        <p:blipFill>
          <a:blip r:embed="rId9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4102" y="3014686"/>
            <a:ext cx="1223694" cy="12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Grafik 41"/>
          <p:cNvPicPr>
            <a:picLocks/>
          </p:cNvPicPr>
          <p:nvPr/>
        </p:nvPicPr>
        <p:blipFill>
          <a:blip r:embed="rId10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40261" y="4372748"/>
            <a:ext cx="1223006" cy="12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39"/>
          <p:cNvPicPr>
            <a:picLocks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4419" y="1642387"/>
            <a:ext cx="1223897" cy="128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Grafik 40"/>
          <p:cNvPicPr>
            <a:picLocks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25507" y="1644622"/>
            <a:ext cx="1223913" cy="12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Grafik 41"/>
          <p:cNvPicPr>
            <a:picLocks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3238772" y="1646452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39"/>
          <p:cNvPicPr>
            <a:picLocks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07002" y="3006254"/>
            <a:ext cx="1223382" cy="128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Grafik 40"/>
          <p:cNvPicPr>
            <a:picLocks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923376" y="3015062"/>
            <a:ext cx="1223006" cy="1279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Grafik 41"/>
          <p:cNvPicPr>
            <a:picLocks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755" y="3015561"/>
            <a:ext cx="1223694" cy="127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Grafik 39"/>
          <p:cNvPicPr>
            <a:picLocks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8362" y="4382040"/>
            <a:ext cx="1223244" cy="1280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Grafik 40"/>
          <p:cNvPicPr>
            <a:picLocks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53316" y="4379008"/>
            <a:ext cx="1165681" cy="12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Grafik 41"/>
          <p:cNvPicPr>
            <a:picLocks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6113" y="4373585"/>
            <a:ext cx="1223006" cy="1279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866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02" y="1639888"/>
            <a:ext cx="384103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rgbClr val="EA690B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699E3F"/>
                </a:solidFill>
                <a:latin typeface="Georgia" charset="0"/>
              </a:rPr>
              <a:t>Ernährung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Stärkung der kleinbäuerlichen Landwirtschaft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umweltfreundlicher und standortgerechter Anbaumethoden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Aufklärung über die Bedeutung einer vielfältigen und gesunden Ernährung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das Recht auf Nahrung und für gerechte Handelsbedingungen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Eintreten für eine internationale Regulierung des Umgangs mit Land und natürlichen Ressourcen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3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777" y="1639888"/>
            <a:ext cx="384168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598797"/>
                </a:solidFill>
                <a:latin typeface="Georgia" charset="0"/>
              </a:rPr>
              <a:t>Wasser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 zur Verbesserung der Trinkwasserversorgung, vor allem im ländlichen Raum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bei der Entwicklung von angepassten Systemen sparsamer und effizienter Wassernutzung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Engagement für eine sozial gerechte und nachhaltige Wasserpolitik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8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78" y="1640158"/>
            <a:ext cx="3841681" cy="402059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A63C38"/>
                </a:solidFill>
                <a:latin typeface="Georgia" charset="0"/>
              </a:rPr>
              <a:t>Bildung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Bildungs- und Ausbildungsprojekten, vor allem in ländlichen Gebieten und städtischen Armenvierteln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Einforderung des Rechts auf Bildung, insbesondere für ethnische Minderheiten und andere benachteiligte Bevölkerungsgruppen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der Partnerorganisationen, für Bildungsreformen einzutreten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652" y="1639888"/>
            <a:ext cx="3841933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8A6549"/>
                </a:solidFill>
                <a:latin typeface="Georgia" charset="0"/>
              </a:rPr>
              <a:t>Klima und Umwelt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2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Kleinbauernfamilien, Landlosen und Indigenen in ihrem Kampf gegen die Zerstörung der Umwelt und den Raubbau an der Natur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Projekten, in denen die Folgen des Klimawandels gemildert werden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eine nachhaltige und zukunftsfähige Lebens- und Wirtschaftsweise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5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989800"/>
                </a:solidFill>
                <a:latin typeface="Georgia" charset="0"/>
              </a:rPr>
              <a:t>Gesundheit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5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Gesundheitsprogrammen, vor allem in ländlichen Regionen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Aufklärung über Ursachen von Krankheiten und Möglichkeiten der Vorbeugung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Maßnahmen zur Eindämmung der Corona-Pandemie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dafür, dass HIV-Infizierte Zugang zu Medikamenten erhalten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Projekte zur Förderung und Wiedereingliederung von alten Menschen und Menschen mit Behinderungen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  <p:pic>
        <p:nvPicPr>
          <p:cNvPr id="5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521" y="1639888"/>
            <a:ext cx="3842196" cy="4021137"/>
          </a:xfrm>
        </p:spPr>
      </p:pic>
    </p:spTree>
    <p:extLst>
      <p:ext uri="{BB962C8B-B14F-4D97-AF65-F5344CB8AC3E}">
        <p14:creationId xmlns:p14="http://schemas.microsoft.com/office/powerpoint/2010/main" val="29368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047" y="1639888"/>
            <a:ext cx="384114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B59046"/>
                </a:solidFill>
                <a:latin typeface="Georgia" charset="0"/>
              </a:rPr>
              <a:t>Menschenrechte und Frieden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Beistand für Menschen, deren Rechte missachtet werden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Organisationen, die Menschenrechtsverstöße dokumentieren und Rechtsbeistand leisten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des Dialogs zwischen den Religionen und der Versöhnung verfeindeter Volksgruppen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Demokratie und politische Teilhabe sowie die Rechte von Migrantinnen und Migranten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723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43493-D187-A628-6A49-EA3FCDE50F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72F6EABA-A8BE-155C-340B-495AA244E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Schreib die Welt nicht ab. Schreib sie um!</a:t>
            </a:r>
          </a:p>
        </p:txBody>
      </p:sp>
      <p:pic>
        <p:nvPicPr>
          <p:cNvPr id="8" name="Bildplatzhalter 7">
            <a:extLst>
              <a:ext uri="{FF2B5EF4-FFF2-40B4-BE49-F238E27FC236}">
                <a16:creationId xmlns:a16="http://schemas.microsoft.com/office/drawing/2014/main" id="{103143E5-E1FA-39F0-0371-D97E4A3F3C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1629628"/>
            <a:ext cx="8281987" cy="4030543"/>
          </a:xfrm>
        </p:spPr>
      </p:pic>
    </p:spTree>
    <p:extLst>
      <p:ext uri="{BB962C8B-B14F-4D97-AF65-F5344CB8AC3E}">
        <p14:creationId xmlns:p14="http://schemas.microsoft.com/office/powerpoint/2010/main" val="277656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912" y="1640298"/>
            <a:ext cx="3841413" cy="402031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65614D"/>
                </a:solidFill>
                <a:latin typeface="Georgia" charset="0"/>
              </a:rPr>
              <a:t>Armutsbekämpfung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Projekten, die Kleinbauernfamilien höhere Erträge und damit ein besseres Einkommen ermöglichen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Schaffung alternativer Einkommensquellen, insbesondere für Frauen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Einsatz für den Fairen Handel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6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418" y="1639888"/>
            <a:ext cx="3840401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559681"/>
                </a:solidFill>
                <a:latin typeface="Georgia" charset="0"/>
              </a:rPr>
              <a:t>Kinder und Jugendliche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288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Projekten, die (ehemaligen) Kinderarbeitern, Straßenkindern und Kindersoldaten Schutz und Halt bieten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Bildungs- und Ausbildungsprogramme für Kinder und Jugendliche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Ernährungs- und Gesundheitsprogrammen, von denen zuallererst Kinder profitieren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971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834" y="1640142"/>
            <a:ext cx="3841569" cy="4020629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Projektförderung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80607A"/>
                </a:solidFill>
                <a:latin typeface="Georgia" charset="0"/>
              </a:rPr>
              <a:t>Frauen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Förderung von Initiativen, die Frauen wirtschaftlich stärken und sie befähigen, ihre Rechte einzufordern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 err="1">
                <a:latin typeface="Georgia" panose="02040502050405020303" pitchFamily="18" charset="0"/>
              </a:rPr>
              <a:t>Infragestellen</a:t>
            </a:r>
            <a:r>
              <a:rPr lang="de-DE" altLang="de-DE" sz="1500" dirty="0">
                <a:latin typeface="Georgia" panose="02040502050405020303" pitchFamily="18" charset="0"/>
              </a:rPr>
              <a:t> von traditionellen Rollenbildern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Unterstützung von Projekten, die Männer und Frauen gleichermaßen berücksichtigen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1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Internationale Programme 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solidFill>
                  <a:srgbClr val="80607A"/>
                </a:solidFill>
                <a:latin typeface="Georgia" charset="0"/>
              </a:rPr>
              <a:t>Projektzyklus</a:t>
            </a:r>
          </a:p>
        </p:txBody>
      </p:sp>
      <p:pic>
        <p:nvPicPr>
          <p:cNvPr id="5" name="Projektzyklus">
            <a:hlinkClick r:id="" action="ppaction://media"/>
            <a:extLst>
              <a:ext uri="{FF2B5EF4-FFF2-40B4-BE49-F238E27FC236}">
                <a16:creationId xmlns:a16="http://schemas.microsoft.com/office/drawing/2014/main" id="{B6179555-E35C-4DA3-ED94-F0D9F3AB2EE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11188" y="1555795"/>
            <a:ext cx="73152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1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82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019" y="1639888"/>
            <a:ext cx="3841200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Internationale Programme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Fachberatung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Beratung und Schulung von Partnerorganisationen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Ziel: Qualität der Arbeit verbessern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Bereiche: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Organisationsentwicklung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Stärkung der Selbsthilfekapazitäten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Diversifizierung der finanziellen Ressourcen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Wirkungsorientierung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Finanzmanagement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Arbeitsweise: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Kooperation mit lokalen Fachleuten bzw. Beratungsstellen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Durchführung von Seminaren und Trainings</a:t>
            </a: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0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platzhalt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188" y="1639888"/>
            <a:ext cx="3852862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Internationale Programme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Stipendiatinnen und Stipendiaten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410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Akademisches Stipendienprogramm: für Master- und Promotionsstudiengänge in Deutschland und Übersee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Kirchlich-Theologisches Stipendien-programm: für Theologiestudien, vor allem in Deutschland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Flüchtlingsstipendienprogramm: für Menschen, die in ihrem Herkunftsland verfolgt wurden und nach Deutschland geflohen sind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Regionale Studienbegleitprogramme für Studierende aus Afrika, Asien und Lateinamerika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Notfonds: Finanzielle Unterstützung für in Not geratene Studierende aus dem Globalen Süden und Osteuropa</a:t>
            </a:r>
          </a:p>
        </p:txBody>
      </p:sp>
    </p:spTree>
    <p:extLst>
      <p:ext uri="{BB962C8B-B14F-4D97-AF65-F5344CB8AC3E}">
        <p14:creationId xmlns:p14="http://schemas.microsoft.com/office/powerpoint/2010/main" val="338079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" y="1629260"/>
            <a:ext cx="4194175" cy="1872279"/>
          </a:xfrm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" y="3788680"/>
            <a:ext cx="4194175" cy="1871440"/>
          </a:xfr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BA78F33-938E-594E-B0C8-8BB85BED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691356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Engagement und Kommunikation 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Politikdialog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4084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politische Rahmenbedingungen für eine zukunftsfähige Entwicklung mitgestalten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an der politischen Willensbildung mitwirken und auf Entscheidungs-prozesse Einfluss nehmen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den Anliegen unserer Partner eine Stimme geben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Entwicklung von Stellungnahmen und politischen Strategien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Bereitstellung von Fachinformationen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Dialog mit Politikerinnen und Politikern auf deutscher und internationaler Ebene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Mitarbeit in Netzwerken und Bündnissen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zivilgesellschaftliche Interessenvertretung auf internationalen Konferenzen</a:t>
            </a: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17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/>
          </p:cNvPicPr>
          <p:nvPr>
            <p:ph type="pic" sz="quarter" idx="10"/>
          </p:nvPr>
        </p:nvPicPr>
        <p:blipFill>
          <a:blip r:embed="rId3"/>
          <a:srcRect/>
          <a:stretch/>
        </p:blipFill>
        <p:spPr>
          <a:xfrm>
            <a:off x="616189" y="1639888"/>
            <a:ext cx="2973600" cy="3852000"/>
          </a:xfrm>
          <a:ln>
            <a:solidFill>
              <a:schemeClr val="tx1"/>
            </a:solidFill>
          </a:ln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Engagement und Kommunikation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Öffentlichkeitsarbeit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07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Medienarbeit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Internet &amp; </a:t>
            </a:r>
            <a:r>
              <a:rPr lang="de-DE" altLang="de-DE" sz="1500" dirty="0" err="1">
                <a:latin typeface="Georgia" panose="02040502050405020303" pitchFamily="18" charset="0"/>
              </a:rPr>
              <a:t>Social</a:t>
            </a:r>
            <a:r>
              <a:rPr lang="de-DE" altLang="de-DE" sz="1500" dirty="0">
                <a:latin typeface="Georgia" panose="02040502050405020303" pitchFamily="18" charset="0"/>
              </a:rPr>
              <a:t> Media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Publikationen für Fach- und allgemeine Öffentlichkeit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Veranstaltungen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Werbung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Fundraising (Spendenwerbung)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Kommunikation mit den </a:t>
            </a:r>
            <a:r>
              <a:rPr lang="de-DE" altLang="de-DE" sz="1500" dirty="0" err="1">
                <a:latin typeface="Georgia" panose="02040502050405020303" pitchFamily="18" charset="0"/>
              </a:rPr>
              <a:t>Multiplikatorinnen</a:t>
            </a:r>
            <a:r>
              <a:rPr lang="de-DE" altLang="de-DE" sz="1500" dirty="0">
                <a:latin typeface="Georgia" panose="02040502050405020303" pitchFamily="18" charset="0"/>
              </a:rPr>
              <a:t> und Multiplikatoren in den Landesverbänden, Kirchen und Gemeinden</a:t>
            </a: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67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731" y="1639888"/>
            <a:ext cx="3841776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Engagement und Kommunikation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Bildungsarbeit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Zielgruppen: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Kirchengemeinden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Schulen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Weltläden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Partnerschaftsprojekte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politische Initiativen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den Prozess des Umdenkens in der eigenen Gesellschaft fördern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Kenntnisse über globale Zusammenhänge und wechselseitige Abhängigkeiten vermitteln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Handlungsmöglichkeiten aufzeigen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die Bereitschaft zur Übernahme von Verantwortung wecken</a:t>
            </a:r>
          </a:p>
        </p:txBody>
      </p:sp>
    </p:spTree>
    <p:extLst>
      <p:ext uri="{BB962C8B-B14F-4D97-AF65-F5344CB8AC3E}">
        <p14:creationId xmlns:p14="http://schemas.microsoft.com/office/powerpoint/2010/main" val="2516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947" y="1639888"/>
            <a:ext cx="384134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Engagement und Kommunikation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Freiwillige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unterstützen Partnerorganisationen auf Anfrage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arbeiten in Projekten mit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sammeln wertvolle Erfahrungen für ihr Leben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werden durch Kurse und Seminare auf ihren Aufenthalt vorbereitet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Dauer: 12 Monate</a:t>
            </a:r>
          </a:p>
        </p:txBody>
      </p:sp>
    </p:spTree>
    <p:extLst>
      <p:ext uri="{BB962C8B-B14F-4D97-AF65-F5344CB8AC3E}">
        <p14:creationId xmlns:p14="http://schemas.microsoft.com/office/powerpoint/2010/main" val="372406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" y="1629260"/>
            <a:ext cx="4194175" cy="1872279"/>
          </a:xfrm>
        </p:spPr>
      </p:pic>
      <p:pic>
        <p:nvPicPr>
          <p:cNvPr id="8" name="Bildplatzhalter 7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875" y="3788680"/>
            <a:ext cx="4194175" cy="1871440"/>
          </a:xfrm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DBA78F33-938E-594E-B0C8-8BB85BED65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6913562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Wer wir sind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77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Nichtregierungsorganisation und Werk der evangelischen Kirchen in Deutschland</a:t>
            </a:r>
            <a:endParaRPr lang="de-DE" altLang="de-DE" sz="1500" b="1" dirty="0">
              <a:latin typeface="Georgia" panose="02040502050405020303" pitchFamily="18" charset="0"/>
            </a:endParaRP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rund 2.900 Projekte in beinahe 90 Ländern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gemeinsam mit rund 1.600 </a:t>
            </a:r>
            <a:r>
              <a:rPr lang="de-DE" altLang="de-DE" sz="1500" dirty="0" err="1">
                <a:latin typeface="Georgia" panose="02040502050405020303" pitchFamily="18" charset="0"/>
              </a:rPr>
              <a:t>Partnerorganisa-tionen</a:t>
            </a:r>
            <a:r>
              <a:rPr lang="de-DE" altLang="de-DE" sz="1500" dirty="0">
                <a:latin typeface="Georgia" panose="02040502050405020303" pitchFamily="18" charset="0"/>
              </a:rPr>
              <a:t> Teil einer globalen Bewegung, die sich für Veränderungen weltweit einsetzt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0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95" y="3789363"/>
            <a:ext cx="4193335" cy="1871662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Engagement und Kommunikation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Brot für die Welt Jugend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3847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von Jugendlichen gesteuertes bundesweites, entwicklungspolitisches Netzwerk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Ziele: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gerechte Weltgesellschaft und Schutz von Menschenrechten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Erhalt der Umwelt und Politik für das Gemeinwohl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starke und vielfältige Zivilgesellschaft 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Toleranz, Gleichberechtigung und Nächstenliebe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Arbeitsweise: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bundesweite und regionale Vernetzung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Bildungsarbeit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politische Kampagnen</a:t>
            </a:r>
          </a:p>
          <a:p>
            <a:pPr marL="742950" lvl="2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nachhaltige Aktionen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8344" y="5665062"/>
            <a:ext cx="1265918" cy="978940"/>
          </a:xfrm>
          <a:prstGeom prst="rect">
            <a:avLst/>
          </a:prstGeom>
        </p:spPr>
      </p:pic>
      <p:pic>
        <p:nvPicPr>
          <p:cNvPr id="4" name="Bildplatzhalter 3"/>
          <p:cNvPicPr>
            <a:picLocks noGrp="1" noChangeAspect="1"/>
          </p:cNvPicPr>
          <p:nvPr>
            <p:ph type="pic" sz="quarter" idx="10"/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94" y="1628775"/>
            <a:ext cx="4193337" cy="1871663"/>
          </a:xfrm>
        </p:spPr>
      </p:pic>
    </p:spTree>
    <p:extLst>
      <p:ext uri="{BB962C8B-B14F-4D97-AF65-F5344CB8AC3E}">
        <p14:creationId xmlns:p14="http://schemas.microsoft.com/office/powerpoint/2010/main" val="15179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Mittelherkunft 2023</a:t>
            </a:r>
          </a:p>
        </p:txBody>
      </p:sp>
      <p:pic>
        <p:nvPicPr>
          <p:cNvPr id="3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213" y="1617803"/>
            <a:ext cx="8265937" cy="404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18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Mittelverwendung 2023</a:t>
            </a:r>
          </a:p>
        </p:txBody>
      </p:sp>
      <p:pic>
        <p:nvPicPr>
          <p:cNvPr id="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4640" y="1628775"/>
            <a:ext cx="8275082" cy="4047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885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Kooperationen und Netzwerke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795" y="2592388"/>
            <a:ext cx="2735263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8" descr="zfd-zfd-logos-zum-download-17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78730" y="2592388"/>
            <a:ext cx="2663825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278" b="43312"/>
          <a:stretch>
            <a:fillRect/>
          </a:stretch>
        </p:blipFill>
        <p:spPr bwMode="auto">
          <a:xfrm>
            <a:off x="468795" y="4090986"/>
            <a:ext cx="17287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Grafik 7" descr="2012_BEH_Logo_rgb_Onlin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7293" y="3736973"/>
            <a:ext cx="273526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509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8"/>
          <p:cNvSpPr>
            <a:spLocks noChangeArrowheads="1"/>
          </p:cNvSpPr>
          <p:nvPr/>
        </p:nvSpPr>
        <p:spPr bwMode="auto">
          <a:xfrm>
            <a:off x="250825" y="260350"/>
            <a:ext cx="8642350" cy="5400675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de-DE" altLang="de-DE">
              <a:solidFill>
                <a:schemeClr val="bg2"/>
              </a:solidFill>
            </a:endParaRPr>
          </a:p>
        </p:txBody>
      </p:sp>
      <p:sp>
        <p:nvSpPr>
          <p:cNvPr id="2054" name="Text Box 6">
            <a:extLst>
              <a:ext uri="{FF2B5EF4-FFF2-40B4-BE49-F238E27FC236}">
                <a16:creationId xmlns:a16="http://schemas.microsoft.com/office/drawing/2014/main" id="{E47EBD69-89F6-E642-9E65-E9C806A1E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184275"/>
            <a:ext cx="7777162" cy="1731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4500"/>
              </a:lnSpc>
              <a:defRPr/>
            </a:pPr>
            <a:r>
              <a:rPr lang="de-DE" altLang="de-DE" sz="4000" b="1" dirty="0">
                <a:solidFill>
                  <a:schemeClr val="bg1"/>
                </a:solidFill>
                <a:latin typeface="Georgia" charset="0"/>
              </a:rPr>
              <a:t>Ihre Spende kommt an!</a:t>
            </a:r>
          </a:p>
          <a:p>
            <a:pPr eaLnBrk="1" hangingPunct="1">
              <a:lnSpc>
                <a:spcPts val="4500"/>
              </a:lnSpc>
              <a:defRPr/>
            </a:pPr>
            <a:endParaRPr lang="de-DE" altLang="de-DE" sz="4000" b="1" dirty="0">
              <a:solidFill>
                <a:schemeClr val="bg1"/>
              </a:solidFill>
              <a:latin typeface="Georgia" charset="0"/>
            </a:endParaRPr>
          </a:p>
          <a:p>
            <a:pPr eaLnBrk="1" hangingPunct="1">
              <a:lnSpc>
                <a:spcPts val="4500"/>
              </a:lnSpc>
              <a:defRPr/>
            </a:pPr>
            <a:r>
              <a:rPr lang="de-DE" altLang="de-DE" sz="4000" b="1" dirty="0">
                <a:latin typeface="Georgia" charset="0"/>
              </a:rPr>
              <a:t>brot-fuer-die-welt.de/spende</a:t>
            </a:r>
          </a:p>
        </p:txBody>
      </p:sp>
      <p:pic>
        <p:nvPicPr>
          <p:cNvPr id="3" name="Grafik 2" descr="Ein Bild, das Muster, Pixel, Grafiken, Design enthält.&#10;&#10;Automatisch generierte Beschreibung">
            <a:extLst>
              <a:ext uri="{FF2B5EF4-FFF2-40B4-BE49-F238E27FC236}">
                <a16:creationId xmlns:a16="http://schemas.microsoft.com/office/drawing/2014/main" id="{6AAB9B3E-D1C5-8E2C-57FE-0D8C240BBF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3412" y="3697072"/>
            <a:ext cx="1357175" cy="13571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hteck 5"/>
          <p:cNvSpPr>
            <a:spLocks noChangeArrowheads="1"/>
          </p:cNvSpPr>
          <p:nvPr/>
        </p:nvSpPr>
        <p:spPr bwMode="auto">
          <a:xfrm>
            <a:off x="250825" y="260350"/>
            <a:ext cx="8642350" cy="5400676"/>
          </a:xfrm>
          <a:prstGeom prst="rect">
            <a:avLst/>
          </a:prstGeom>
          <a:solidFill>
            <a:srgbClr val="EA690B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de-DE" altLang="de-DE">
              <a:solidFill>
                <a:srgbClr val="FFFFFF"/>
              </a:solidFill>
            </a:endParaRPr>
          </a:p>
        </p:txBody>
      </p:sp>
      <p:sp>
        <p:nvSpPr>
          <p:cNvPr id="78851" name="Rechteck 16"/>
          <p:cNvSpPr>
            <a:spLocks noChangeArrowheads="1"/>
          </p:cNvSpPr>
          <p:nvPr/>
        </p:nvSpPr>
        <p:spPr bwMode="auto">
          <a:xfrm>
            <a:off x="468313" y="476250"/>
            <a:ext cx="8424862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Sie sahen die Präsentation			</a:t>
            </a:r>
            <a:endParaRPr lang="de-DE" altLang="de-DE" sz="1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  <a:cs typeface="Tahoma" panose="020B0604030504040204" pitchFamily="34" charset="0"/>
              </a:rPr>
              <a:t>Brot für die Welt</a:t>
            </a:r>
            <a:endParaRPr lang="de-DE" altLang="de-DE" sz="1500" b="1" dirty="0">
              <a:solidFill>
                <a:schemeClr val="bg1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Über uns</a:t>
            </a:r>
            <a:endParaRPr lang="de-DE" altLang="de-DE" sz="1500" dirty="0">
              <a:latin typeface="Georgia" panose="02040502050405020303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</a:rPr>
              <a:t>Herausgeber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Brot für die Welt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Caroline-Michaelis-Str. 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10115 Berlin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Telefon 030 65211 4711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kontakt@brot-fuer-die-welt.de </a:t>
            </a: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  <a:cs typeface="Arial" panose="020B0604020202020204" pitchFamily="34" charset="0"/>
              </a:rPr>
              <a:t>www.brot-fuer-die-welt.de</a:t>
            </a:r>
            <a:endParaRPr lang="de-DE" alt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endParaRPr lang="de-DE" altLang="de-DE" sz="1500" b="1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Redaktion </a:t>
            </a:r>
            <a:br>
              <a:rPr lang="de-DE" altLang="de-DE" sz="1500" b="1" dirty="0">
                <a:solidFill>
                  <a:schemeClr val="bg1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de-DE" altLang="de-DE" sz="1500" dirty="0">
                <a:latin typeface="Georgia" panose="02040502050405020303" pitchFamily="18" charset="0"/>
              </a:rPr>
              <a:t>Thorsten Lichtblau, Anne Dreyer					     </a:t>
            </a:r>
          </a:p>
          <a:p>
            <a:pPr eaLnBrk="1" hangingPunct="1">
              <a:lnSpc>
                <a:spcPts val="2000"/>
              </a:lnSpc>
            </a:pPr>
            <a:endParaRPr lang="de-DE" alt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</a:pPr>
            <a:r>
              <a:rPr lang="de-DE" altLang="de-DE" sz="1500" dirty="0">
                <a:latin typeface="Georgia" panose="02040502050405020303" pitchFamily="18" charset="0"/>
              </a:rPr>
              <a:t>Berlin, Februar 2025</a:t>
            </a: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1719263" y="254317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  <p:sp>
        <p:nvSpPr>
          <p:cNvPr id="78853" name="Rectangle 4"/>
          <p:cNvSpPr>
            <a:spLocks noChangeArrowheads="1"/>
          </p:cNvSpPr>
          <p:nvPr/>
        </p:nvSpPr>
        <p:spPr bwMode="auto">
          <a:xfrm>
            <a:off x="1695450" y="2376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  <p:sp>
        <p:nvSpPr>
          <p:cNvPr id="78854" name="Rectangle 5"/>
          <p:cNvSpPr>
            <a:spLocks noChangeArrowheads="1"/>
          </p:cNvSpPr>
          <p:nvPr/>
        </p:nvSpPr>
        <p:spPr bwMode="auto">
          <a:xfrm>
            <a:off x="1695450" y="25622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de-DE" altLang="de-DE" b="1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85407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6">
            <a:extLst>
              <a:ext uri="{FF2B5EF4-FFF2-40B4-BE49-F238E27FC236}">
                <a16:creationId xmlns:a16="http://schemas.microsoft.com/office/drawing/2014/main" id="{59429F82-7FD6-4345-8417-44481D6FF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4663"/>
            <a:ext cx="5453436" cy="718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lnSpc>
                <a:spcPts val="28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Was wir wollen und was wir tun</a:t>
            </a:r>
            <a:endParaRPr lang="de-DE" altLang="de-DE" sz="2500" i="1" dirty="0">
              <a:latin typeface="Georgia" panose="02040502050405020303" pitchFamily="18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3A14342-930F-8440-8237-71F8BF5F9AA5}"/>
              </a:ext>
            </a:extLst>
          </p:cNvPr>
          <p:cNvSpPr/>
          <p:nvPr/>
        </p:nvSpPr>
        <p:spPr>
          <a:xfrm>
            <a:off x="962025" y="1687512"/>
            <a:ext cx="3005138" cy="190957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970C2028-AA8E-AA4E-A149-CBC6E986124D}"/>
              </a:ext>
            </a:extLst>
          </p:cNvPr>
          <p:cNvSpPr/>
          <p:nvPr/>
        </p:nvSpPr>
        <p:spPr>
          <a:xfrm>
            <a:off x="5046661" y="1678195"/>
            <a:ext cx="3005137" cy="19188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3CA5B2ED-4444-0E40-85AD-06A6EFA649EB}"/>
              </a:ext>
            </a:extLst>
          </p:cNvPr>
          <p:cNvSpPr/>
          <p:nvPr/>
        </p:nvSpPr>
        <p:spPr>
          <a:xfrm>
            <a:off x="960437" y="3692908"/>
            <a:ext cx="3005138" cy="189132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5433FFE5-2B78-B144-A2CF-4F84578140AA}"/>
              </a:ext>
            </a:extLst>
          </p:cNvPr>
          <p:cNvSpPr/>
          <p:nvPr/>
        </p:nvSpPr>
        <p:spPr>
          <a:xfrm>
            <a:off x="5046661" y="3689896"/>
            <a:ext cx="3005137" cy="189434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2EBCA9E3-B8AA-DA4C-9428-280EF5F61AEA}"/>
              </a:ext>
            </a:extLst>
          </p:cNvPr>
          <p:cNvCxnSpPr/>
          <p:nvPr/>
        </p:nvCxnSpPr>
        <p:spPr>
          <a:xfrm>
            <a:off x="4170363" y="2670270"/>
            <a:ext cx="671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6D0488F8-D40F-EC4A-8087-A2136C64808D}"/>
              </a:ext>
            </a:extLst>
          </p:cNvPr>
          <p:cNvCxnSpPr/>
          <p:nvPr/>
        </p:nvCxnSpPr>
        <p:spPr>
          <a:xfrm>
            <a:off x="4170363" y="4642922"/>
            <a:ext cx="671512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83" name="TextBox 52"/>
          <p:cNvSpPr txBox="1">
            <a:spLocks noChangeArrowheads="1"/>
          </p:cNvSpPr>
          <p:nvPr/>
        </p:nvSpPr>
        <p:spPr bwMode="auto">
          <a:xfrm>
            <a:off x="1220134" y="2330498"/>
            <a:ext cx="2627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b="1" dirty="0" err="1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Unsere</a:t>
            </a:r>
            <a:r>
              <a:rPr lang="en-US" altLang="ko-KR" sz="2000" b="1" dirty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 Vision</a:t>
            </a:r>
          </a:p>
        </p:txBody>
      </p:sp>
      <p:sp>
        <p:nvSpPr>
          <p:cNvPr id="54284" name="TextBox 52"/>
          <p:cNvSpPr txBox="1">
            <a:spLocks noChangeArrowheads="1"/>
          </p:cNvSpPr>
          <p:nvPr/>
        </p:nvSpPr>
        <p:spPr bwMode="auto">
          <a:xfrm>
            <a:off x="1193379" y="4308718"/>
            <a:ext cx="2627312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ko-KR" sz="2000" b="1" dirty="0" err="1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Unsere</a:t>
            </a:r>
            <a:r>
              <a:rPr lang="en-US" altLang="ko-KR" sz="2000" b="1" dirty="0">
                <a:latin typeface="Georgia" panose="02040502050405020303" pitchFamily="18" charset="0"/>
                <a:ea typeface="맑은 고딕" panose="020B0503020000020004" pitchFamily="34" charset="-127"/>
                <a:cs typeface="Arial" panose="020B0604020202020204" pitchFamily="34" charset="0"/>
              </a:rPr>
              <a:t> Mission</a:t>
            </a:r>
          </a:p>
        </p:txBody>
      </p:sp>
      <p:sp>
        <p:nvSpPr>
          <p:cNvPr id="54286" name="Textfeld 37"/>
          <p:cNvSpPr txBox="1">
            <a:spLocks noChangeArrowheads="1"/>
          </p:cNvSpPr>
          <p:nvPr/>
        </p:nvSpPr>
        <p:spPr bwMode="auto">
          <a:xfrm>
            <a:off x="5275543" y="2104693"/>
            <a:ext cx="2719388" cy="108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eaLnBrk="1" hangingPunct="1">
              <a:lnSpc>
                <a:spcPts val="2000"/>
              </a:lnSpc>
              <a:buClr>
                <a:srgbClr val="EA690B"/>
              </a:buClr>
              <a:defRPr/>
            </a:pPr>
            <a:r>
              <a:rPr lang="de-DE" altLang="de-DE" sz="1200" dirty="0">
                <a:latin typeface="Georgia" panose="02040502050405020303" pitchFamily="18" charset="0"/>
              </a:rPr>
              <a:t>Eine gerechte Welt, in der </a:t>
            </a:r>
            <a:r>
              <a:rPr lang="de-DE" altLang="de-DE" sz="1200" spc="-20" dirty="0">
                <a:latin typeface="Georgia" panose="02040502050405020303" pitchFamily="18" charset="0"/>
              </a:rPr>
              <a:t>jeder Mensch in Würde lebt, gleiche Rechte hat, Ressourcen fair geteilt und planetare Grenzen geachtet werden.</a:t>
            </a:r>
          </a:p>
        </p:txBody>
      </p:sp>
      <p:sp>
        <p:nvSpPr>
          <p:cNvPr id="54287" name="Textfeld 38"/>
          <p:cNvSpPr txBox="1">
            <a:spLocks noChangeArrowheads="1"/>
          </p:cNvSpPr>
          <p:nvPr/>
        </p:nvSpPr>
        <p:spPr bwMode="auto">
          <a:xfrm>
            <a:off x="5222033" y="3826433"/>
            <a:ext cx="2719388" cy="1602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000"/>
              </a:lnSpc>
            </a:pPr>
            <a:r>
              <a:rPr lang="de-DE" altLang="de-DE" sz="1200" dirty="0">
                <a:latin typeface="Georgia" panose="02040502050405020303" pitchFamily="18" charset="0"/>
              </a:rPr>
              <a:t>Wir setzen uns für globale </a:t>
            </a:r>
            <a:r>
              <a:rPr lang="de-DE" altLang="de-DE" sz="1200" dirty="0" err="1">
                <a:latin typeface="Georgia" panose="02040502050405020303" pitchFamily="18" charset="0"/>
              </a:rPr>
              <a:t>Verände</a:t>
            </a:r>
            <a:r>
              <a:rPr lang="de-DE" altLang="de-DE" sz="1200" dirty="0">
                <a:latin typeface="Georgia" panose="02040502050405020303" pitchFamily="18" charset="0"/>
              </a:rPr>
              <a:t>-</a:t>
            </a:r>
          </a:p>
          <a:p>
            <a:pPr>
              <a:lnSpc>
                <a:spcPts val="2000"/>
              </a:lnSpc>
            </a:pPr>
            <a:r>
              <a:rPr lang="de-DE" altLang="de-DE" sz="1200" dirty="0" err="1">
                <a:latin typeface="Georgia" panose="02040502050405020303" pitchFamily="18" charset="0"/>
              </a:rPr>
              <a:t>rungen</a:t>
            </a:r>
            <a:r>
              <a:rPr lang="de-DE" altLang="de-DE" sz="1200" dirty="0">
                <a:latin typeface="Georgia" panose="02040502050405020303" pitchFamily="18" charset="0"/>
              </a:rPr>
              <a:t> ein. Wir unterstützen das Engagement unserer </a:t>
            </a:r>
            <a:r>
              <a:rPr lang="de-DE" altLang="de-DE" sz="1200" dirty="0" err="1">
                <a:latin typeface="Georgia" panose="02040502050405020303" pitchFamily="18" charset="0"/>
              </a:rPr>
              <a:t>Partnerorgani-sationen</a:t>
            </a:r>
            <a:r>
              <a:rPr lang="de-DE" altLang="de-DE" sz="1200" dirty="0">
                <a:latin typeface="Georgia" panose="02040502050405020303" pitchFamily="18" charset="0"/>
              </a:rPr>
              <a:t> weltweit und erheben gemeinsam unsere Stimme gegen Ungerechtigkeit und Ausbeutung.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 animBg="1"/>
      <p:bldP spid="21" grpId="0" animBg="1"/>
      <p:bldP spid="22" grpId="0" animBg="1"/>
      <p:bldP spid="23" grpId="0" animBg="1"/>
      <p:bldP spid="54283" grpId="0"/>
      <p:bldP spid="54284" grpId="0"/>
      <p:bldP spid="54286" grpId="0"/>
      <p:bldP spid="542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8307C-6787-A632-249B-E230BDB68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>
            <a:extLst>
              <a:ext uri="{FF2B5EF4-FFF2-40B4-BE49-F238E27FC236}">
                <a16:creationId xmlns:a16="http://schemas.microsoft.com/office/drawing/2014/main" id="{86F9A0C6-6411-96B2-1FEE-521CCC51BE4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08"/>
          <a:stretch/>
        </p:blipFill>
        <p:spPr>
          <a:xfrm>
            <a:off x="611188" y="1639888"/>
            <a:ext cx="3852862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8EA577BF-0A32-9074-23C7-08A5D68B6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Unser Werk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52FEAE7C-E9C6-EBE5-9214-2CE51F1DEE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03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Brot für die Welt. Diakonie Deutschland und Diakonie Katastrophenhilfe bilden das Evangelische Werk für Diakonie und Entwicklung e.V. (EWDE)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gemeinsames Engagement für Menschen, die unter Armut, Not und Ungerechtigkeit leiden 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Sitz des Werkes: Berlin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Georgia" panose="02040502050405020303" pitchFamily="18" charset="0"/>
              </a:rPr>
              <a:t>Mehr Infos: </a:t>
            </a:r>
            <a:r>
              <a:rPr lang="de-DE" sz="1500" dirty="0">
                <a:latin typeface="Georgia" panose="02040502050405020303" pitchFamily="18" charset="0"/>
                <a:hlinkClick r:id="rId4"/>
              </a:rPr>
              <a:t>www.ewde.de</a:t>
            </a:r>
            <a:r>
              <a:rPr lang="de-DE" sz="1500" dirty="0"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769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1488"/>
            <a:ext cx="7578725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Unser Werk</a:t>
            </a:r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57850" y="1741871"/>
            <a:ext cx="828198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ts val="3200"/>
              </a:lnSpc>
            </a:pPr>
            <a:br>
              <a:rPr lang="de-DE" altLang="de-DE" sz="1500" b="1" dirty="0">
                <a:latin typeface="Georgia" panose="02040502050405020303" pitchFamily="18" charset="0"/>
              </a:rPr>
            </a:br>
            <a:endParaRPr lang="de-DE" altLang="de-DE" sz="15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br>
              <a:rPr lang="de-DE" altLang="de-DE" sz="2500" dirty="0">
                <a:latin typeface="Georgia" panose="02040502050405020303" pitchFamily="18" charset="0"/>
              </a:rPr>
            </a:b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2877661" y="3353818"/>
            <a:ext cx="3749040" cy="305217"/>
            <a:chOff x="1194" y="1467"/>
            <a:chExt cx="3131" cy="142"/>
          </a:xfrm>
        </p:grpSpPr>
        <p:sp>
          <p:nvSpPr>
            <p:cNvPr id="6" name="Line 19"/>
            <p:cNvSpPr>
              <a:spLocks noChangeShapeType="1"/>
            </p:cNvSpPr>
            <p:nvPr/>
          </p:nvSpPr>
          <p:spPr bwMode="auto">
            <a:xfrm>
              <a:off x="1194" y="1609"/>
              <a:ext cx="31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Line 20"/>
            <p:cNvSpPr>
              <a:spLocks noChangeShapeType="1"/>
            </p:cNvSpPr>
            <p:nvPr/>
          </p:nvSpPr>
          <p:spPr bwMode="auto">
            <a:xfrm>
              <a:off x="2759" y="1467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1" name="Line 14"/>
          <p:cNvSpPr>
            <a:spLocks noChangeShapeType="1"/>
          </p:cNvSpPr>
          <p:nvPr/>
        </p:nvSpPr>
        <p:spPr bwMode="auto">
          <a:xfrm>
            <a:off x="2877661" y="3668499"/>
            <a:ext cx="122" cy="250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14"/>
          <p:cNvSpPr>
            <a:spLocks noChangeShapeType="1"/>
          </p:cNvSpPr>
          <p:nvPr/>
        </p:nvSpPr>
        <p:spPr bwMode="auto">
          <a:xfrm>
            <a:off x="6614027" y="3663500"/>
            <a:ext cx="122" cy="250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pic>
        <p:nvPicPr>
          <p:cNvPr id="14" name="Grafik 26" descr="Diakonie-Logo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6894" y="4121633"/>
            <a:ext cx="1594187" cy="686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Bild 2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8451" y="4128941"/>
            <a:ext cx="1049809" cy="537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Grafik 15" descr="DKH_Logo_2c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50779" y="4171630"/>
            <a:ext cx="1668844" cy="51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 descr="Ein Bild, das Text, Screenshot, Schrift, Grafiken enthält.&#10;&#10;Automatisch generierte Beschreibung">
            <a:extLst>
              <a:ext uri="{FF2B5EF4-FFF2-40B4-BE49-F238E27FC236}">
                <a16:creationId xmlns:a16="http://schemas.microsoft.com/office/drawing/2014/main" id="{BEBD6AC4-59F2-A908-34D0-CF013F3F3B8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4122" y="2037366"/>
            <a:ext cx="1614920" cy="1175567"/>
          </a:xfrm>
          <a:prstGeom prst="rect">
            <a:avLst/>
          </a:prstGeom>
        </p:spPr>
      </p:pic>
      <p:sp>
        <p:nvSpPr>
          <p:cNvPr id="17" name="Line 14">
            <a:extLst>
              <a:ext uri="{FF2B5EF4-FFF2-40B4-BE49-F238E27FC236}">
                <a16:creationId xmlns:a16="http://schemas.microsoft.com/office/drawing/2014/main" id="{543C3415-5F72-979B-E9C0-DB296D35602C}"/>
              </a:ext>
            </a:extLst>
          </p:cNvPr>
          <p:cNvSpPr>
            <a:spLocks noChangeShapeType="1"/>
          </p:cNvSpPr>
          <p:nvPr/>
        </p:nvSpPr>
        <p:spPr bwMode="auto">
          <a:xfrm>
            <a:off x="4751582" y="3664258"/>
            <a:ext cx="122" cy="2504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671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1" grpId="0" animBg="1"/>
      <p:bldP spid="13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7148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Organigramm</a:t>
            </a:r>
          </a:p>
        </p:txBody>
      </p:sp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611188" y="1628775"/>
            <a:ext cx="615950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ts val="3200"/>
              </a:lnSpc>
            </a:pPr>
            <a:endParaRPr lang="de-DE" altLang="de-DE" sz="1500" b="1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br>
              <a:rPr lang="de-DE" altLang="de-DE" sz="2500" dirty="0">
                <a:latin typeface="Georgia" panose="02040502050405020303" pitchFamily="18" charset="0"/>
              </a:rPr>
            </a:b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3200"/>
              </a:lnSpc>
            </a:pPr>
            <a:endParaRPr lang="de-DE" altLang="de-DE" sz="2500" dirty="0">
              <a:latin typeface="Georgia" panose="02040502050405020303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774868" y="1645930"/>
            <a:ext cx="5594261" cy="399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9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Unsere Geschichte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2821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1959 als (Spenden-)Aktion der evangelischen Landes- und Freikirchen gegründet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Hintergrund: Not in vielen Teilen der Welt, Dankbarkeit für die selbst empfangene Hilfe nach dem Zweiten Weltkrieg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ursprünglich als einmalige Aktion gedacht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schon bald feste Einrichtung unter dem Dach des Diakonischen Werks in Stuttgart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2012: Fusion mit dem Evangelischen Entwicklungsdienst, Umzug nach Berlin</a:t>
            </a:r>
            <a:endParaRPr lang="de-DE" sz="1500" dirty="0">
              <a:latin typeface="Georgia" panose="02040502050405020303" pitchFamily="18" charset="0"/>
            </a:endParaRPr>
          </a:p>
          <a:p>
            <a:pPr eaLnBrk="1" hangingPunct="1">
              <a:lnSpc>
                <a:spcPts val="2000"/>
              </a:lnSpc>
              <a:defRPr/>
            </a:pPr>
            <a:endParaRPr lang="de-DE" sz="1500" dirty="0">
              <a:latin typeface="Georgia" panose="02040502050405020303" pitchFamily="18" charset="0"/>
            </a:endParaRPr>
          </a:p>
        </p:txBody>
      </p:sp>
      <p:pic>
        <p:nvPicPr>
          <p:cNvPr id="2" name="Bildplatzhalter 2">
            <a:extLst>
              <a:ext uri="{FF2B5EF4-FFF2-40B4-BE49-F238E27FC236}">
                <a16:creationId xmlns:a16="http://schemas.microsoft.com/office/drawing/2014/main" id="{CBCEBCC2-C17E-1A7C-FB83-36A4DDC6938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161" y="1628775"/>
            <a:ext cx="3852862" cy="4021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4253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platzhalter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02" y="1639888"/>
            <a:ext cx="3841034" cy="4021137"/>
          </a:xfrm>
        </p:spPr>
      </p:pic>
      <p:sp>
        <p:nvSpPr>
          <p:cNvPr id="12" name="Text Box 6">
            <a:extLst>
              <a:ext uri="{FF2B5EF4-FFF2-40B4-BE49-F238E27FC236}">
                <a16:creationId xmlns:a16="http://schemas.microsoft.com/office/drawing/2014/main" id="{08AD0148-5F21-8C4E-BF66-C2DB56177B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465138"/>
            <a:ext cx="7578725" cy="82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eaLnBrk="1" hangingPunct="1">
              <a:lnSpc>
                <a:spcPts val="3200"/>
              </a:lnSpc>
              <a:defRPr/>
            </a:pPr>
            <a:r>
              <a:rPr lang="de-DE" altLang="de-DE" sz="2500" b="1" dirty="0">
                <a:solidFill>
                  <a:schemeClr val="tx2"/>
                </a:solidFill>
                <a:latin typeface="Georgia" charset="0"/>
              </a:rPr>
              <a:t>Brot für die Welt</a:t>
            </a:r>
            <a:br>
              <a:rPr lang="de-DE" altLang="de-DE" sz="2500" b="1" dirty="0">
                <a:latin typeface="Georgia" charset="0"/>
              </a:rPr>
            </a:br>
            <a:r>
              <a:rPr lang="de-DE" altLang="de-DE" sz="2500" b="1" dirty="0">
                <a:latin typeface="Georgia" charset="0"/>
              </a:rPr>
              <a:t>Unsere Werte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2409DE76-C7BA-054C-807F-7E2CF17988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628775"/>
            <a:ext cx="4213225" cy="151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Nächstenliebe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altLang="de-DE" sz="1500" dirty="0">
                <a:latin typeface="Georgia" panose="02040502050405020303" pitchFamily="18" charset="0"/>
              </a:rPr>
              <a:t>G</a:t>
            </a:r>
            <a:r>
              <a:rPr lang="de-DE" sz="1500" dirty="0">
                <a:latin typeface="Georgia" panose="02040502050405020303" pitchFamily="18" charset="0"/>
              </a:rPr>
              <a:t>erechtigkeit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Georgia" panose="02040502050405020303" pitchFamily="18" charset="0"/>
              </a:rPr>
              <a:t>Verlässlichkeit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Georgia" panose="02040502050405020303" pitchFamily="18" charset="0"/>
              </a:rPr>
              <a:t>Wirksamkeit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Georgia" panose="02040502050405020303" pitchFamily="18" charset="0"/>
              </a:rPr>
              <a:t>Glaubwürdigkeit</a:t>
            </a:r>
          </a:p>
          <a:p>
            <a:pPr marL="285750" lvl="1" indent="-285750" eaLnBrk="1" hangingPunct="1">
              <a:lnSpc>
                <a:spcPts val="2000"/>
              </a:lnSpc>
              <a:buClr>
                <a:srgbClr val="EA690B"/>
              </a:buClr>
              <a:buFont typeface="Arial" panose="020B0604020202020204" pitchFamily="34" charset="0"/>
              <a:buChar char="•"/>
              <a:defRPr/>
            </a:pPr>
            <a:r>
              <a:rPr lang="de-DE" sz="1500" dirty="0">
                <a:latin typeface="Georgia" panose="02040502050405020303" pitchFamily="18" charset="0"/>
              </a:rPr>
              <a:t>Hoffnung</a:t>
            </a:r>
          </a:p>
        </p:txBody>
      </p:sp>
    </p:spTree>
    <p:extLst>
      <p:ext uri="{BB962C8B-B14F-4D97-AF65-F5344CB8AC3E}">
        <p14:creationId xmlns:p14="http://schemas.microsoft.com/office/powerpoint/2010/main" val="3649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Standarddesign">
  <a:themeElements>
    <a:clrScheme name=" 1">
      <a:dk1>
        <a:srgbClr val="000000"/>
      </a:dk1>
      <a:lt1>
        <a:srgbClr val="FFFFFF"/>
      </a:lt1>
      <a:dk2>
        <a:srgbClr val="EA690B"/>
      </a:dk2>
      <a:lt2>
        <a:srgbClr val="65614D"/>
      </a:lt2>
      <a:accent1>
        <a:srgbClr val="699E3F"/>
      </a:accent1>
      <a:accent2>
        <a:srgbClr val="598797"/>
      </a:accent2>
      <a:accent3>
        <a:srgbClr val="A63C38"/>
      </a:accent3>
      <a:accent4>
        <a:srgbClr val="806079"/>
      </a:accent4>
      <a:accent5>
        <a:srgbClr val="B59046"/>
      </a:accent5>
      <a:accent6>
        <a:srgbClr val="8A6549"/>
      </a:accent6>
      <a:hlink>
        <a:srgbClr val="559681"/>
      </a:hlink>
      <a:folHlink>
        <a:srgbClr val="98CC00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8F8AFAC8E341949979582F5897FB170" ma:contentTypeVersion="20" ma:contentTypeDescription="Ein neues Dokument erstellen." ma:contentTypeScope="" ma:versionID="facbfad287b0557ffdb9b175d36be450">
  <xsd:schema xmlns:xsd="http://www.w3.org/2001/XMLSchema" xmlns:xs="http://www.w3.org/2001/XMLSchema" xmlns:p="http://schemas.microsoft.com/office/2006/metadata/properties" xmlns:ns2="e02bb761-4471-4ef0-9f37-f776fd35c78e" xmlns:ns3="ff9a60a7-bab3-4dc0-9db1-26f8ace6cabc" targetNamespace="http://schemas.microsoft.com/office/2006/metadata/properties" ma:root="true" ma:fieldsID="8933b0a89f1b0c5aeecdbcdadd1105b1" ns2:_="" ns3:_="">
    <xsd:import namespace="e02bb761-4471-4ef0-9f37-f776fd35c78e"/>
    <xsd:import namespace="ff9a60a7-bab3-4dc0-9db1-26f8ace6cabc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p24ca7cd24fd47f5a6420a353902fd05" minOccurs="0"/>
                <xsd:element ref="ns3:ldff6398f70d43f9b612f8e5215efcae" minOccurs="0"/>
                <xsd:element ref="ns3:g8656194d8a44f77ba67bf52c2c7f955" minOccurs="0"/>
                <xsd:element ref="ns3:n17f5153d2de4a549f65d7c0f8dc3701" minOccurs="0"/>
                <xsd:element ref="ns2:TaxKeywordTaxHTField" minOccurs="0"/>
                <xsd:element ref="ns3:dd9f74dd90f84366b7813fe02e825f2f" minOccurs="0"/>
                <xsd:element ref="ns3:gc51893de2b94caa8c06d02728a8c4a7" minOccurs="0"/>
                <xsd:element ref="ns3:je0b2fa34b65400f9c48d00920e6c684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2bb761-4471-4ef0-9f37-f776fd35c78e" elementFormDefault="qualified">
    <xsd:import namespace="http://schemas.microsoft.com/office/2006/documentManagement/types"/>
    <xsd:import namespace="http://schemas.microsoft.com/office/infopath/2007/PartnerControls"/>
    <xsd:element name="TaxCatchAll" ma:index="4" nillable="true" ma:displayName="Taxonomiespalte &quot;Alle abfangen&quot;" ma:hidden="true" ma:list="{01b2fd8b-8c3b-4a67-aaf6-04f0af693328}" ma:internalName="TaxCatchAll" ma:showField="CatchAllData" ma:web="e02bb761-4471-4ef0-9f37-f776fd35c7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ma:taxonomy="true" ma:internalName="TaxKeywordTaxHTField" ma:taxonomyFieldName="TaxKeyword" ma:displayName="Unternehmensstichwörter" ma:readOnly="false" ma:fieldId="{23f27201-bee3-471e-b2e7-b64fd8b7ca38}" ma:taxonomyMulti="true" ma:sspId="e1ad75da-8e40-4f49-9f4b-01a90565fde0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SharedWithUsers" ma:index="2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a60a7-bab3-4dc0-9db1-26f8ace6cabc" elementFormDefault="qualified">
    <xsd:import namespace="http://schemas.microsoft.com/office/2006/documentManagement/types"/>
    <xsd:import namespace="http://schemas.microsoft.com/office/infopath/2007/PartnerControls"/>
    <xsd:element name="p24ca7cd24fd47f5a6420a353902fd05" ma:index="6" ma:taxonomy="true" ma:internalName="p24ca7cd24fd47f5a6420a353902fd05" ma:taxonomyFieldName="Dokumentart" ma:displayName="Dokumentart" ma:indexed="true" ma:readOnly="false" ma:fieldId="{924ca7cd-24fd-47f5-a642-0a353902fd05}" ma:sspId="e1ad75da-8e40-4f49-9f4b-01a90565fde0" ma:termSetId="b8e37659-c144-43f6-bcab-54d083c655e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dff6398f70d43f9b612f8e5215efcae" ma:index="8" ma:taxonomy="true" ma:internalName="ldff6398f70d43f9b612f8e5215efcae" ma:taxonomyFieldName="Sprache" ma:displayName="Sprache" ma:readOnly="false" ma:default="-1;#Deutsch|6b16ed79-b384-45e5-b6fa-e82fc8367af7" ma:fieldId="{5dff6398-f70d-43f9-b612-f8e5215efcae}" ma:sspId="e1ad75da-8e40-4f49-9f4b-01a90565fde0" ma:termSetId="3555a3af-a383-48e6-a078-043571a2f2b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8656194d8a44f77ba67bf52c2c7f955" ma:index="10" ma:taxonomy="true" ma:internalName="g8656194d8a44f77ba67bf52c2c7f955" ma:taxonomyFieldName="Bereich" ma:displayName="Organisationseinheit" ma:readOnly="false" ma:fieldId="{08656194-d8a4-4f77-ba67-bf52c2c7f955}" ma:sspId="e1ad75da-8e40-4f49-9f4b-01a90565fde0" ma:termSetId="bbdc1115-a1bb-4b61-879c-4e09afd90c7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17f5153d2de4a549f65d7c0f8dc3701" ma:index="12" nillable="true" ma:taxonomy="true" ma:internalName="n17f5153d2de4a549f65d7c0f8dc3701" ma:taxonomyFieldName="Prozesse" ma:displayName="Prozesse" ma:readOnly="false" ma:fieldId="{717f5153-d2de-4a54-9f65-d7c0f8dc3701}" ma:taxonomyMulti="true" ma:sspId="e1ad75da-8e40-4f49-9f4b-01a90565fde0" ma:termSetId="4f3691f7-e8ba-4366-a08a-b86e4076296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d9f74dd90f84366b7813fe02e825f2f" ma:index="16" nillable="true" ma:taxonomy="true" ma:internalName="dd9f74dd90f84366b7813fe02e825f2f" ma:taxonomyFieldName="Stichwort" ma:displayName="Formulare Förderinstrumente" ma:indexed="true" ma:readOnly="false" ma:fieldId="{dd9f74dd-90f8-4366-b781-3fe02e825f2f}" ma:sspId="e1ad75da-8e40-4f49-9f4b-01a90565fde0" ma:termSetId="57b98e4a-a531-41fb-897b-ac1b603b5b6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c51893de2b94caa8c06d02728a8c4a7" ma:index="18" ma:taxonomy="true" ma:internalName="gc51893de2b94caa8c06d02728a8c4a7" ma:taxonomyFieldName="Vertraulichkeitsstufe" ma:displayName="Vertraulichkeitsstufe" ma:readOnly="false" ma:fieldId="{0c51893d-e2b9-4caa-8c06-d02728a8c4a7}" ma:sspId="e1ad75da-8e40-4f49-9f4b-01a90565fde0" ma:termSetId="5d93b5ad-7af6-4fd5-973d-dbc5d06afa3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e0b2fa34b65400f9c48d00920e6c684" ma:index="20" nillable="true" ma:taxonomy="true" ma:internalName="je0b2fa34b65400f9c48d00920e6c684" ma:taxonomyFieldName="Beschlossene_x0020_Papiere" ma:displayName="Beschlossene Papiere" ma:indexed="true" ma:readOnly="false" ma:fieldId="{3e0b2fa3-4b65-400f-9c48-d00920e6c684}" ma:sspId="e1ad75da-8e40-4f49-9f4b-01a90565fde0" ma:termSetId="967d4f99-2f7b-4ae1-adcd-6f19d410833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Inhaltstyp"/>
        <xsd:element ref="dc:title" maxOccurs="1" ma:index="3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LongProperties xmlns="http://schemas.microsoft.com/office/2006/metadata/longProperties">
  <LongProp xmlns="" name="TaxCatchAll"><![CDATA[524;#Kommunikation und Medien|fa92f24f-4a0c-4d48-8f72-65829b7fd624;#10;#Formular|759dd714-b06f-4587-9dda-9cca8033dce0;#536;#Öffentlichkeitsarbeit|cfcc3362-9a50-49e3-a4b7-9975ae9b57a6;#8;#Intern und extern kommunizieren|513a95bc-9a2f-47ee-8084-7ddfa6024775;#9;#Intern|b026da80-e3d3-4304-9056-f6acbb08ab4c;#1;#Deutsch|6b16ed79-b384-45e5-b6fa-e82fc8367af7]]></LongProp>
</LongProperti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24ca7cd24fd47f5a6420a353902fd05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Formular</TermName>
          <TermId xmlns="http://schemas.microsoft.com/office/infopath/2007/PartnerControls">759dd714-b06f-4587-9dda-9cca8033dce0</TermId>
        </TermInfo>
      </Terms>
    </p24ca7cd24fd47f5a6420a353902fd05>
    <gc51893de2b94caa8c06d02728a8c4a7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</TermName>
          <TermId xmlns="http://schemas.microsoft.com/office/infopath/2007/PartnerControls">b026da80-e3d3-4304-9056-f6acbb08ab4c</TermId>
        </TermInfo>
      </Terms>
    </gc51893de2b94caa8c06d02728a8c4a7>
    <ldff6398f70d43f9b612f8e5215efcae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Deutsch</TermName>
          <TermId xmlns="http://schemas.microsoft.com/office/infopath/2007/PartnerControls">6b16ed79-b384-45e5-b6fa-e82fc8367af7</TermId>
        </TermInfo>
      </Terms>
    </ldff6398f70d43f9b612f8e5215efcae>
    <TaxCatchAll xmlns="e02bb761-4471-4ef0-9f37-f776fd35c78e">
      <Value>524</Value>
      <Value>10</Value>
      <Value>536</Value>
      <Value>8</Value>
      <Value>9</Value>
      <Value>1</Value>
    </TaxCatchAll>
    <n17f5153d2de4a549f65d7c0f8dc3701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 und extern kommunizieren</TermName>
          <TermId xmlns="http://schemas.microsoft.com/office/infopath/2007/PartnerControls">513a95bc-9a2f-47ee-8084-7ddfa6024775</TermId>
        </TermInfo>
      </Terms>
    </n17f5153d2de4a549f65d7c0f8dc3701>
    <TaxKeywordTaxHTField xmlns="e02bb761-4471-4ef0-9f37-f776fd35c78e">
      <Terms xmlns="http://schemas.microsoft.com/office/infopath/2007/PartnerControls">
        <TermInfo xmlns="http://schemas.microsoft.com/office/infopath/2007/PartnerControls">
          <TermName xmlns="http://schemas.microsoft.com/office/infopath/2007/PartnerControls">Öffentlichkeitsarbeit</TermName>
          <TermId xmlns="http://schemas.microsoft.com/office/infopath/2007/PartnerControls">00000000-0000-0000-0000-000000000000</TermId>
        </TermInfo>
      </Terms>
    </TaxKeywordTaxHTField>
    <dd9f74dd90f84366b7813fe02e825f2f xmlns="ff9a60a7-bab3-4dc0-9db1-26f8ace6cabc">
      <Terms xmlns="http://schemas.microsoft.com/office/infopath/2007/PartnerControls"/>
    </dd9f74dd90f84366b7813fe02e825f2f>
    <je0b2fa34b65400f9c48d00920e6c684 xmlns="ff9a60a7-bab3-4dc0-9db1-26f8ace6cabc">
      <Terms xmlns="http://schemas.microsoft.com/office/infopath/2007/PartnerControls"/>
    </je0b2fa34b65400f9c48d00920e6c684>
    <g8656194d8a44f77ba67bf52c2c7f955 xmlns="ff9a60a7-bab3-4dc0-9db1-26f8ace6cabc">
      <Terms xmlns="http://schemas.microsoft.com/office/infopath/2007/PartnerControls">
        <TermInfo xmlns="http://schemas.microsoft.com/office/infopath/2007/PartnerControls">
          <TermName xmlns="http://schemas.microsoft.com/office/infopath/2007/PartnerControls">Kommunikation und Medien</TermName>
          <TermId xmlns="http://schemas.microsoft.com/office/infopath/2007/PartnerControls">fa92f24f-4a0c-4d48-8f72-65829b7fd624</TermId>
        </TermInfo>
      </Terms>
    </g8656194d8a44f77ba67bf52c2c7f955>
  </documentManagement>
</p:properties>
</file>

<file path=customXml/itemProps1.xml><?xml version="1.0" encoding="utf-8"?>
<ds:datastoreItem xmlns:ds="http://schemas.openxmlformats.org/officeDocument/2006/customXml" ds:itemID="{D0338239-B2BC-460D-B2D3-BD9C42F5B57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2bb761-4471-4ef0-9f37-f776fd35c78e"/>
    <ds:schemaRef ds:uri="ff9a60a7-bab3-4dc0-9db1-26f8ace6ca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F61815B-A712-440E-96B7-29753DFF17B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2FD8F4-DA23-4FCF-A5A6-6C5A7EFFE2A7}">
  <ds:schemaRefs>
    <ds:schemaRef ds:uri="http://schemas.microsoft.com/office/2006/metadata/longProperties"/>
    <ds:schemaRef ds:uri=""/>
  </ds:schemaRefs>
</ds:datastoreItem>
</file>

<file path=customXml/itemProps4.xml><?xml version="1.0" encoding="utf-8"?>
<ds:datastoreItem xmlns:ds="http://schemas.openxmlformats.org/officeDocument/2006/customXml" ds:itemID="{E11BAC84-CE35-4713-A7C2-B20BC7C9DB3C}">
  <ds:schemaRefs>
    <ds:schemaRef ds:uri="http://purl.org/dc/terms/"/>
    <ds:schemaRef ds:uri="http://schemas.microsoft.com/office/2006/documentManagement/types"/>
    <ds:schemaRef ds:uri="ff9a60a7-bab3-4dc0-9db1-26f8ace6cab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e02bb761-4471-4ef0-9f37-f776fd35c78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1600</Words>
  <Application>Microsoft Office PowerPoint</Application>
  <PresentationFormat>Bildschirmpräsentation (4:3)</PresentationFormat>
  <Paragraphs>255</Paragraphs>
  <Slides>35</Slides>
  <Notes>29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35</vt:i4>
      </vt:variant>
    </vt:vector>
  </HeadingPairs>
  <TitlesOfParts>
    <vt:vector size="41" baseType="lpstr">
      <vt:lpstr>ＭＳ Ｐゴシック</vt:lpstr>
      <vt:lpstr>Arial</vt:lpstr>
      <vt:lpstr>Georgia</vt:lpstr>
      <vt:lpstr>Tahoma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PowerPoint-Vorlage Brot für die Welt</dc:title>
  <dc:creator>Ein Microsoft Office-Anwender</dc:creator>
  <cp:keywords>Öffentlichkeitsarbeit</cp:keywords>
  <cp:lastModifiedBy>Lichtblau, Thorsten</cp:lastModifiedBy>
  <cp:revision>416</cp:revision>
  <cp:lastPrinted>2021-07-07T09:35:05Z</cp:lastPrinted>
  <dcterms:created xsi:type="dcterms:W3CDTF">2016-02-01T09:59:14Z</dcterms:created>
  <dcterms:modified xsi:type="dcterms:W3CDTF">2025-02-10T07:44:18Z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traulichkeitsstufe">
    <vt:lpwstr>9;#Intern|b026da80-e3d3-4304-9056-f6acbb08ab4c</vt:lpwstr>
  </property>
  <property fmtid="{D5CDD505-2E9C-101B-9397-08002B2CF9AE}" pid="3" name="Beschlossene Papiere">
    <vt:lpwstr/>
  </property>
  <property fmtid="{D5CDD505-2E9C-101B-9397-08002B2CF9AE}" pid="4" name="Stichwort">
    <vt:lpwstr/>
  </property>
  <property fmtid="{D5CDD505-2E9C-101B-9397-08002B2CF9AE}" pid="5" name="TaxKeyword">
    <vt:lpwstr>536;#Öffentlichkeitsarbeit|cfcc3362-9a50-49e3-a4b7-9975ae9b57a6</vt:lpwstr>
  </property>
  <property fmtid="{D5CDD505-2E9C-101B-9397-08002B2CF9AE}" pid="6" name="Bereich">
    <vt:lpwstr>524;#Kommunikation und Medien|fa92f24f-4a0c-4d48-8f72-65829b7fd624</vt:lpwstr>
  </property>
  <property fmtid="{D5CDD505-2E9C-101B-9397-08002B2CF9AE}" pid="7" name="Prozesse">
    <vt:lpwstr>8;#Intern und extern kommunizieren|513a95bc-9a2f-47ee-8084-7ddfa6024775</vt:lpwstr>
  </property>
  <property fmtid="{D5CDD505-2E9C-101B-9397-08002B2CF9AE}" pid="8" name="Dokumentart">
    <vt:lpwstr>10;#Formular|759dd714-b06f-4587-9dda-9cca8033dce0</vt:lpwstr>
  </property>
  <property fmtid="{D5CDD505-2E9C-101B-9397-08002B2CF9AE}" pid="9" name="Sprache">
    <vt:lpwstr>1;#Deutsch|6b16ed79-b384-45e5-b6fa-e82fc8367af7</vt:lpwstr>
  </property>
</Properties>
</file>