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42"/>
  </p:notesMasterIdLst>
  <p:handoutMasterIdLst>
    <p:handoutMasterId r:id="rId43"/>
  </p:handoutMasterIdLst>
  <p:sldIdLst>
    <p:sldId id="256" r:id="rId6"/>
    <p:sldId id="371" r:id="rId7"/>
    <p:sldId id="413" r:id="rId8"/>
    <p:sldId id="376" r:id="rId9"/>
    <p:sldId id="372" r:id="rId10"/>
    <p:sldId id="373" r:id="rId11"/>
    <p:sldId id="377" r:id="rId12"/>
    <p:sldId id="378" r:id="rId13"/>
    <p:sldId id="379" r:id="rId14"/>
    <p:sldId id="341" r:id="rId15"/>
    <p:sldId id="348" r:id="rId16"/>
    <p:sldId id="380" r:id="rId17"/>
    <p:sldId id="382" r:id="rId18"/>
    <p:sldId id="383" r:id="rId19"/>
    <p:sldId id="386" r:id="rId20"/>
    <p:sldId id="384" r:id="rId21"/>
    <p:sldId id="388" r:id="rId22"/>
    <p:sldId id="385" r:id="rId23"/>
    <p:sldId id="387" r:id="rId24"/>
    <p:sldId id="414" r:id="rId25"/>
    <p:sldId id="390" r:id="rId26"/>
    <p:sldId id="389" r:id="rId27"/>
    <p:sldId id="411" r:id="rId28"/>
    <p:sldId id="397" r:id="rId29"/>
    <p:sldId id="420" r:id="rId30"/>
    <p:sldId id="399" r:id="rId31"/>
    <p:sldId id="396" r:id="rId32"/>
    <p:sldId id="400" r:id="rId33"/>
    <p:sldId id="401" r:id="rId34"/>
    <p:sldId id="402" r:id="rId35"/>
    <p:sldId id="403" r:id="rId36"/>
    <p:sldId id="404" r:id="rId37"/>
    <p:sldId id="405" r:id="rId38"/>
    <p:sldId id="406" r:id="rId39"/>
    <p:sldId id="407" r:id="rId40"/>
    <p:sldId id="408" r:id="rId41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1026">
          <p15:clr>
            <a:srgbClr val="A4A3A4"/>
          </p15:clr>
        </p15:guide>
        <p15:guide id="3" orient="horz" pos="4156">
          <p15:clr>
            <a:srgbClr val="A4A3A4"/>
          </p15:clr>
        </p15:guide>
        <p15:guide id="4" pos="158">
          <p15:clr>
            <a:srgbClr val="A4A3A4"/>
          </p15:clr>
        </p15:guide>
        <p15:guide id="5" pos="5602">
          <p15:clr>
            <a:srgbClr val="A4A3A4"/>
          </p15:clr>
        </p15:guide>
        <p15:guide id="6" pos="385">
          <p15:clr>
            <a:srgbClr val="A4A3A4"/>
          </p15:clr>
        </p15:guide>
        <p15:guide id="7" orient="horz" pos="356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125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rsten.lichtblau" initials="tli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614D"/>
    <a:srgbClr val="559681"/>
    <a:srgbClr val="80607A"/>
    <a:srgbClr val="8A6549"/>
    <a:srgbClr val="B59046"/>
    <a:srgbClr val="598797"/>
    <a:srgbClr val="989800"/>
    <a:srgbClr val="A63C38"/>
    <a:srgbClr val="EA690B"/>
    <a:srgbClr val="699E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83" autoAdjust="0"/>
    <p:restoredTop sz="77647" autoAdjust="0"/>
  </p:normalViewPr>
  <p:slideViewPr>
    <p:cSldViewPr snapToGrid="0">
      <p:cViewPr varScale="1">
        <p:scale>
          <a:sx n="44" d="100"/>
          <a:sy n="44" d="100"/>
        </p:scale>
        <p:origin x="1948" y="28"/>
      </p:cViewPr>
      <p:guideLst>
        <p:guide orient="horz" pos="164"/>
        <p:guide orient="horz" pos="1026"/>
        <p:guide orient="horz" pos="4156"/>
        <p:guide pos="158"/>
        <p:guide pos="5602"/>
        <p:guide pos="385"/>
        <p:guide orient="horz" pos="3566"/>
        <p:guide orient="horz" pos="482"/>
        <p:guide orient="horz" pos="125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7" d="100"/>
          <a:sy n="127" d="100"/>
        </p:scale>
        <p:origin x="3384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1.xml"/><Relationship Id="rId2" Type="http://schemas.openxmlformats.org/officeDocument/2006/relationships/slide" Target="slides/slide10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772FE959-CA3E-F54C-BE50-B9956D030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EB3BFF7-948C-0048-A98A-E3FA7807E7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9C78499-AF4B-43DF-8E8A-9D1074403EF5}" type="datetimeFigureOut">
              <a:rPr lang="de-DE"/>
              <a:pPr>
                <a:defRPr/>
              </a:pPr>
              <a:t>17.11.2023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DB29D4-EE76-3447-B471-8113E27755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10BFF68-E433-0848-999C-C1A32C6653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7B85CF2-BB9F-492C-A2F0-3C437802A35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7F872A4-EE1A-C742-82CB-8ED7BB7145C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FF72D09-DBD4-9241-8212-8F3EB717E8A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D8FD44C-77D8-CA4C-B067-0FDEC85EE07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DD70496A-1A0B-944C-AEC4-7E987962BFF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48557E52-3E6E-064E-8751-2A9774B8401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EBF64C5D-01BB-8D44-BD39-852D9DAC25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F11860A-41A8-4E08-9206-B6A5E4EFE4B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56EB674-2F19-544F-8B43-7177607D04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6D848DD-FEB4-434D-820D-147A5D9C51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D90D53-2008-3049-AEA1-AB9D46D6FE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F70A13-3B8D-4A3E-BD43-123D5AEB3E17}" type="slidenum">
              <a:rPr lang="de-DE" altLang="de-DE"/>
              <a:pPr>
                <a:defRPr/>
              </a:pPr>
              <a:t>1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dirty="0" smtClean="0">
                <a:latin typeface="Georgia" panose="02040502050405020303" pitchFamily="18" charset="0"/>
              </a:rPr>
              <a:t>Fotos: Jörg</a:t>
            </a:r>
            <a:r>
              <a:rPr lang="de-DE" altLang="de-DE" sz="1200" baseline="0" dirty="0" smtClean="0">
                <a:latin typeface="Georgia" panose="02040502050405020303" pitchFamily="18" charset="0"/>
              </a:rPr>
              <a:t> Böthling</a:t>
            </a:r>
            <a:r>
              <a:rPr lang="de-DE" altLang="de-DE" sz="1200" dirty="0" smtClean="0">
                <a:latin typeface="Georgia" panose="02040502050405020303" pitchFamily="18" charset="0"/>
              </a:rPr>
              <a:t> (Projekt: Aus</a:t>
            </a:r>
            <a:r>
              <a:rPr lang="de-DE" altLang="de-DE" sz="1200" baseline="0" dirty="0" smtClean="0">
                <a:latin typeface="Georgia" panose="02040502050405020303" pitchFamily="18" charset="0"/>
              </a:rPr>
              <a:t> eigener Kraft den Hunger überwinden, Kenia</a:t>
            </a:r>
            <a:r>
              <a:rPr lang="de-DE" altLang="de-DE" sz="1200" dirty="0" smtClean="0">
                <a:latin typeface="Georgia" panose="02040502050405020303" pitchFamily="18" charset="0"/>
              </a:rPr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1860A-41A8-4E08-9206-B6A5E4EFE4BC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67582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dirty="0" smtClean="0">
                <a:latin typeface="Georgia" panose="02040502050405020303" pitchFamily="18" charset="0"/>
              </a:rPr>
              <a:t>Foto: Jörg</a:t>
            </a:r>
            <a:r>
              <a:rPr lang="de-DE" altLang="de-DE" sz="1200" baseline="0" dirty="0" smtClean="0">
                <a:latin typeface="Georgia" panose="02040502050405020303" pitchFamily="18" charset="0"/>
              </a:rPr>
              <a:t> Böthling</a:t>
            </a:r>
            <a:r>
              <a:rPr lang="de-DE" altLang="de-DE" sz="1200" dirty="0" smtClean="0">
                <a:latin typeface="Georgia" panose="02040502050405020303" pitchFamily="18" charset="0"/>
              </a:rPr>
              <a:t> (Projekt: Aus</a:t>
            </a:r>
            <a:r>
              <a:rPr lang="de-DE" altLang="de-DE" sz="1200" baseline="0" dirty="0" smtClean="0">
                <a:latin typeface="Georgia" panose="02040502050405020303" pitchFamily="18" charset="0"/>
              </a:rPr>
              <a:t> eigener Kraft den Hunger überwinden, Kenia</a:t>
            </a:r>
            <a:r>
              <a:rPr lang="de-DE" altLang="de-DE" sz="1200" dirty="0" smtClean="0">
                <a:latin typeface="Georgia" panose="02040502050405020303" pitchFamily="18" charset="0"/>
              </a:rPr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1860A-41A8-4E08-9206-B6A5E4EFE4BC}" type="slidenum">
              <a:rPr lang="de-DE" altLang="de-DE" smtClean="0"/>
              <a:pPr>
                <a:defRPr/>
              </a:pPr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9181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dirty="0" smtClean="0">
                <a:latin typeface="Tahoma" panose="020B0604030504040204" pitchFamily="34" charset="0"/>
              </a:rPr>
              <a:t>Foto: Florian</a:t>
            </a:r>
            <a:r>
              <a:rPr lang="de-DE" altLang="de-DE" sz="1200" baseline="0" dirty="0" smtClean="0">
                <a:latin typeface="Tahoma" panose="020B0604030504040204" pitchFamily="34" charset="0"/>
              </a:rPr>
              <a:t> Kopp</a:t>
            </a:r>
            <a:r>
              <a:rPr lang="de-DE" altLang="de-DE" sz="1200" dirty="0" smtClean="0">
                <a:latin typeface="Tahoma" panose="020B0604030504040204" pitchFamily="34" charset="0"/>
              </a:rPr>
              <a:t> (Projekt: Wo Wasser</a:t>
            </a:r>
            <a:r>
              <a:rPr lang="de-DE" altLang="de-DE" sz="1200" baseline="0" dirty="0" smtClean="0">
                <a:latin typeface="Tahoma" panose="020B0604030504040204" pitchFamily="34" charset="0"/>
              </a:rPr>
              <a:t> Licht und Hoffnung erzeugt</a:t>
            </a:r>
            <a:r>
              <a:rPr lang="de-DE" altLang="de-DE" sz="1200" dirty="0" smtClean="0">
                <a:latin typeface="Tahoma" panose="020B0604030504040204" pitchFamily="34" charset="0"/>
              </a:rPr>
              <a:t>, Guatemala)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1860A-41A8-4E08-9206-B6A5E4EFE4BC}" type="slidenum">
              <a:rPr lang="de-DE" altLang="de-DE" smtClean="0"/>
              <a:pPr>
                <a:defRPr/>
              </a:pPr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59849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dirty="0" smtClean="0">
                <a:latin typeface="Tahoma" panose="020B0604030504040204" pitchFamily="34" charset="0"/>
              </a:rPr>
              <a:t>Foto: Christoph</a:t>
            </a:r>
            <a:r>
              <a:rPr lang="de-DE" altLang="de-DE" sz="1200" baseline="0" dirty="0" smtClean="0">
                <a:latin typeface="Tahoma" panose="020B0604030504040204" pitchFamily="34" charset="0"/>
              </a:rPr>
              <a:t> Püschner</a:t>
            </a:r>
            <a:r>
              <a:rPr lang="de-DE" altLang="de-DE" sz="1200" dirty="0" smtClean="0">
                <a:latin typeface="Tahoma" panose="020B0604030504040204" pitchFamily="34" charset="0"/>
              </a:rPr>
              <a:t> (Projekt: Wo</a:t>
            </a:r>
            <a:r>
              <a:rPr lang="de-DE" altLang="de-DE" sz="1200" baseline="0" dirty="0" smtClean="0">
                <a:latin typeface="Tahoma" panose="020B0604030504040204" pitchFamily="34" charset="0"/>
              </a:rPr>
              <a:t> Kinder gerne in die Schule gehen</a:t>
            </a:r>
            <a:r>
              <a:rPr lang="de-DE" altLang="de-DE" sz="1200" dirty="0" smtClean="0">
                <a:latin typeface="Tahoma" panose="020B0604030504040204" pitchFamily="34" charset="0"/>
              </a:rPr>
              <a:t>, DR</a:t>
            </a:r>
            <a:r>
              <a:rPr lang="de-DE" altLang="de-DE" sz="1200" baseline="0" dirty="0" smtClean="0">
                <a:latin typeface="Tahoma" panose="020B0604030504040204" pitchFamily="34" charset="0"/>
              </a:rPr>
              <a:t> Kongo</a:t>
            </a:r>
            <a:r>
              <a:rPr lang="de-DE" altLang="de-DE" sz="1200" dirty="0" smtClean="0"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1860A-41A8-4E08-9206-B6A5E4EFE4BC}" type="slidenum">
              <a:rPr lang="de-DE" altLang="de-DE" smtClean="0"/>
              <a:pPr>
                <a:defRPr/>
              </a:pPr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66156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 smtClean="0"/>
              <a:t>Foto: Thomas Lohnes (Projekt: Lithium-Abbau</a:t>
            </a:r>
            <a:r>
              <a:rPr lang="de-DE" altLang="de-DE" baseline="0" dirty="0" smtClean="0"/>
              <a:t> bedroht Mensch und Natur</a:t>
            </a:r>
            <a:r>
              <a:rPr lang="de-DE" altLang="de-DE" dirty="0" smtClean="0"/>
              <a:t>, Bolivien)</a:t>
            </a:r>
            <a:endParaRPr lang="de-DE" altLang="de-DE" sz="1000" dirty="0" smtClean="0">
              <a:latin typeface="Tahoma" panose="020B060403050404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1860A-41A8-4E08-9206-B6A5E4EFE4BC}" type="slidenum">
              <a:rPr lang="de-DE" altLang="de-DE" smtClean="0"/>
              <a:pPr>
                <a:defRPr/>
              </a:pPr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09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Foto: Anne</a:t>
            </a:r>
            <a:r>
              <a:rPr lang="de-DE" baseline="0" dirty="0" smtClean="0"/>
              <a:t> Ackermann</a:t>
            </a:r>
            <a:r>
              <a:rPr lang="de-DE" dirty="0" smtClean="0"/>
              <a:t> (Projekt: Sichere</a:t>
            </a:r>
            <a:r>
              <a:rPr lang="de-DE" baseline="0" dirty="0" smtClean="0"/>
              <a:t> Geburten</a:t>
            </a:r>
            <a:r>
              <a:rPr lang="de-DE" dirty="0" smtClean="0"/>
              <a:t>, Guinea)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1860A-41A8-4E08-9206-B6A5E4EFE4BC}" type="slidenum">
              <a:rPr lang="de-DE" altLang="de-DE" smtClean="0"/>
              <a:pPr>
                <a:defRPr/>
              </a:pPr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56253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dirty="0" smtClean="0">
                <a:latin typeface="Tahoma" panose="020B0604030504040204" pitchFamily="34" charset="0"/>
              </a:rPr>
              <a:t>Foto: Karin</a:t>
            </a:r>
            <a:r>
              <a:rPr lang="de-DE" altLang="de-DE" sz="1200" baseline="0" dirty="0" smtClean="0">
                <a:latin typeface="Tahoma" panose="020B0604030504040204" pitchFamily="34" charset="0"/>
              </a:rPr>
              <a:t> Schermbrucker</a:t>
            </a:r>
            <a:r>
              <a:rPr lang="de-DE" altLang="de-DE" sz="1200" dirty="0" smtClean="0">
                <a:latin typeface="Tahoma" panose="020B0604030504040204" pitchFamily="34" charset="0"/>
              </a:rPr>
              <a:t> (Projekt: Bergwerkskonzernen</a:t>
            </a:r>
            <a:r>
              <a:rPr lang="de-DE" altLang="de-DE" sz="1200" baseline="0" dirty="0" smtClean="0">
                <a:latin typeface="Tahoma" panose="020B0604030504040204" pitchFamily="34" charset="0"/>
              </a:rPr>
              <a:t> auf die Finger schauen</a:t>
            </a:r>
            <a:r>
              <a:rPr lang="de-DE" altLang="de-DE" sz="1200" dirty="0" smtClean="0">
                <a:latin typeface="Tahoma" panose="020B0604030504040204" pitchFamily="34" charset="0"/>
              </a:rPr>
              <a:t>, Südafrika)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1860A-41A8-4E08-9206-B6A5E4EFE4BC}" type="slidenum">
              <a:rPr lang="de-DE" altLang="de-DE" smtClean="0"/>
              <a:pPr>
                <a:defRPr/>
              </a:pPr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931941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 smtClean="0"/>
              <a:t>Foto: Thomas</a:t>
            </a:r>
            <a:r>
              <a:rPr lang="de-DE" altLang="de-DE" baseline="0" dirty="0" smtClean="0"/>
              <a:t> Lohnes</a:t>
            </a:r>
            <a:r>
              <a:rPr lang="de-DE" altLang="de-DE" dirty="0" smtClean="0"/>
              <a:t> (Projekt: Jobs</a:t>
            </a:r>
            <a:r>
              <a:rPr lang="de-DE" altLang="de-DE" baseline="0" dirty="0" smtClean="0"/>
              <a:t> für Flüchtlinge und Ausgegrenzte, Armenien</a:t>
            </a:r>
            <a:r>
              <a:rPr lang="de-DE" altLang="de-DE" dirty="0" smtClean="0"/>
              <a:t>)</a:t>
            </a:r>
            <a:endParaRPr lang="de-DE" altLang="de-DE" sz="1000" dirty="0" smtClean="0">
              <a:latin typeface="Tahoma" panose="020B060403050404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1860A-41A8-4E08-9206-B6A5E4EFE4BC}" type="slidenum">
              <a:rPr lang="de-DE" altLang="de-DE" smtClean="0"/>
              <a:pPr>
                <a:defRPr/>
              </a:pPr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308522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dirty="0" smtClean="0"/>
              <a:t>Foto:</a:t>
            </a:r>
            <a:r>
              <a:rPr lang="de-DE" altLang="de-DE" baseline="0" dirty="0" smtClean="0"/>
              <a:t> Frank Schultze</a:t>
            </a:r>
            <a:r>
              <a:rPr lang="de-DE" altLang="de-DE" dirty="0" smtClean="0"/>
              <a:t> (Projekt: Gute</a:t>
            </a:r>
            <a:r>
              <a:rPr lang="de-DE" altLang="de-DE" baseline="0" dirty="0" smtClean="0"/>
              <a:t> Schulen für ein besseres Leben, Indien</a:t>
            </a:r>
            <a:r>
              <a:rPr lang="de-DE" altLang="de-DE" dirty="0" smtClean="0"/>
              <a:t>)</a:t>
            </a:r>
            <a:endParaRPr lang="de-DE" altLang="de-DE" sz="1000" dirty="0" smtClean="0">
              <a:latin typeface="Tahoma" panose="020B060403050404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1860A-41A8-4E08-9206-B6A5E4EFE4BC}" type="slidenum">
              <a:rPr lang="de-DE" altLang="de-DE" smtClean="0"/>
              <a:pPr>
                <a:defRPr/>
              </a:pPr>
              <a:t>21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75558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dirty="0" smtClean="0"/>
              <a:t>Foto: Kathrin</a:t>
            </a:r>
            <a:r>
              <a:rPr lang="de-DE" altLang="de-DE" baseline="0" dirty="0" smtClean="0"/>
              <a:t> Harms</a:t>
            </a:r>
            <a:r>
              <a:rPr lang="de-DE" altLang="de-DE" dirty="0" smtClean="0"/>
              <a:t> (Projekt: Frauen</a:t>
            </a:r>
            <a:r>
              <a:rPr lang="de-DE" altLang="de-DE" baseline="0" dirty="0" smtClean="0"/>
              <a:t> fördern den ökologischen Wandel</a:t>
            </a:r>
            <a:r>
              <a:rPr lang="de-DE" altLang="de-DE" dirty="0" smtClean="0"/>
              <a:t>, Ecuador)</a:t>
            </a:r>
            <a:endParaRPr lang="de-DE" altLang="de-DE" sz="1000" dirty="0" smtClean="0">
              <a:latin typeface="Tahoma" panose="020B060403050404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1860A-41A8-4E08-9206-B6A5E4EFE4BC}" type="slidenum">
              <a:rPr lang="de-DE" altLang="de-DE" smtClean="0"/>
              <a:pPr>
                <a:defRPr/>
              </a:pPr>
              <a:t>22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09305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dirty="0" smtClean="0">
                <a:latin typeface="Georgia" panose="02040502050405020303" pitchFamily="18" charset="0"/>
              </a:rPr>
              <a:t>Foto: Kathrin</a:t>
            </a:r>
            <a:r>
              <a:rPr lang="de-DE" altLang="de-DE" sz="1200" baseline="0" dirty="0" smtClean="0">
                <a:latin typeface="Georgia" panose="02040502050405020303" pitchFamily="18" charset="0"/>
              </a:rPr>
              <a:t> Harms</a:t>
            </a:r>
            <a:r>
              <a:rPr lang="de-DE" altLang="de-DE" sz="1200" dirty="0" smtClean="0">
                <a:latin typeface="Georgia" panose="02040502050405020303" pitchFamily="18" charset="0"/>
              </a:rPr>
              <a:t> (Projekt: Eine</a:t>
            </a:r>
            <a:r>
              <a:rPr lang="de-DE" altLang="de-DE" sz="1200" baseline="0" dirty="0" smtClean="0">
                <a:latin typeface="Georgia" panose="02040502050405020303" pitchFamily="18" charset="0"/>
              </a:rPr>
              <a:t> Handvoll Reis schützt vor Hunger, Bangladesch</a:t>
            </a:r>
            <a:r>
              <a:rPr lang="de-DE" altLang="de-DE" sz="1200" dirty="0" smtClean="0">
                <a:latin typeface="Georgia" panose="02040502050405020303" pitchFamily="18" charset="0"/>
              </a:rPr>
              <a:t>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1860A-41A8-4E08-9206-B6A5E4EFE4BC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72921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dirty="0" smtClean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Foto: </a:t>
            </a:r>
            <a:r>
              <a:rPr lang="de-DE" altLang="de-DE" sz="1200" dirty="0" smtClean="0">
                <a:latin typeface="Georgia" panose="02040502050405020303" pitchFamily="18" charset="0"/>
              </a:rPr>
              <a:t>Thomas Lohnes (Projekt: Zukunft durch Vielfalt, Indien)</a:t>
            </a:r>
            <a:endParaRPr lang="de-DE" altLang="de-DE" sz="1200" dirty="0" smtClean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1860A-41A8-4E08-9206-B6A5E4EFE4BC}" type="slidenum">
              <a:rPr lang="de-DE" altLang="de-DE" smtClean="0"/>
              <a:pPr>
                <a:defRPr/>
              </a:pPr>
              <a:t>23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8412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 smtClean="0"/>
              <a:t>Foto: Kathrin</a:t>
            </a:r>
            <a:r>
              <a:rPr lang="de-DE" altLang="de-DE" baseline="0" dirty="0" smtClean="0"/>
              <a:t> Harms</a:t>
            </a:r>
            <a:endParaRPr lang="de-DE" altLang="de-DE" sz="1000" dirty="0" smtClean="0">
              <a:latin typeface="Tahoma" panose="020B060403050404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1860A-41A8-4E08-9206-B6A5E4EFE4BC}" type="slidenum">
              <a:rPr lang="de-DE" altLang="de-DE" smtClean="0"/>
              <a:pPr>
                <a:defRPr/>
              </a:pPr>
              <a:t>24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473846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dirty="0" smtClean="0"/>
              <a:t>Foto: Christoph</a:t>
            </a:r>
            <a:r>
              <a:rPr lang="de-DE" altLang="de-DE" baseline="0" dirty="0" smtClean="0"/>
              <a:t> Püschner</a:t>
            </a:r>
            <a:endParaRPr lang="de-DE" altLang="de-DE" sz="1000" dirty="0" smtClean="0">
              <a:latin typeface="Tahoma" panose="020B060403050404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1860A-41A8-4E08-9206-B6A5E4EFE4BC}" type="slidenum">
              <a:rPr lang="de-DE" altLang="de-DE" smtClean="0"/>
              <a:pPr>
                <a:defRPr/>
              </a:pPr>
              <a:t>25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154900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dirty="0" smtClean="0">
                <a:latin typeface="Tahoma" panose="020B0604030504040204" pitchFamily="34" charset="0"/>
                <a:cs typeface="Arial" panose="020B0604020202020204" pitchFamily="34" charset="0"/>
              </a:rPr>
              <a:t>Foto: Hermann </a:t>
            </a:r>
            <a:r>
              <a:rPr lang="de-DE" altLang="de-DE" sz="1200" dirty="0" err="1" smtClean="0">
                <a:latin typeface="Tahoma" panose="020B0604030504040204" pitchFamily="34" charset="0"/>
                <a:cs typeface="Arial" panose="020B0604020202020204" pitchFamily="34" charset="0"/>
              </a:rPr>
              <a:t>Bredehorst</a:t>
            </a:r>
            <a:r>
              <a:rPr lang="de-DE" altLang="de-DE" sz="1200" dirty="0" smtClean="0">
                <a:latin typeface="Tahoma" panose="020B0604030504040204" pitchFamily="34" charset="0"/>
                <a:cs typeface="Arial" panose="020B0604020202020204" pitchFamily="34" charset="0"/>
              </a:rPr>
              <a:t> (Vollversammlung der Stipendiatinnen und Stipendiaten von Brot für die Welt in Berlin)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1860A-41A8-4E08-9206-B6A5E4EFE4BC}" type="slidenum">
              <a:rPr lang="de-DE" altLang="de-DE" smtClean="0"/>
              <a:pPr>
                <a:defRPr/>
              </a:pPr>
              <a:t>26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18506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dirty="0" smtClean="0">
                <a:latin typeface="Tahoma" panose="020B0604030504040204" pitchFamily="34" charset="0"/>
              </a:rPr>
              <a:t>Fotos (im Uhrzeigersinn): 1. Svenja</a:t>
            </a:r>
            <a:r>
              <a:rPr lang="de-DE" altLang="de-DE" sz="1200" baseline="0" dirty="0" smtClean="0">
                <a:latin typeface="Tahoma" panose="020B0604030504040204" pitchFamily="34" charset="0"/>
              </a:rPr>
              <a:t> Schulze, </a:t>
            </a:r>
            <a:r>
              <a:rPr lang="de-DE" altLang="de-DE" sz="1200" dirty="0" smtClean="0">
                <a:latin typeface="Tahoma" panose="020B0604030504040204" pitchFamily="34" charset="0"/>
              </a:rPr>
              <a:t>Bundesentwicklungsministerin, SPD, und</a:t>
            </a:r>
            <a:r>
              <a:rPr lang="de-DE" altLang="de-DE" sz="1200" baseline="0" dirty="0" smtClean="0">
                <a:latin typeface="Tahoma" panose="020B0604030504040204" pitchFamily="34" charset="0"/>
              </a:rPr>
              <a:t> Dr. Dagmar Pruin</a:t>
            </a:r>
            <a:r>
              <a:rPr lang="de-DE" altLang="de-DE" sz="1200" dirty="0" smtClean="0">
                <a:latin typeface="Tahoma" panose="020B0604030504040204" pitchFamily="34" charset="0"/>
              </a:rPr>
              <a:t>, Präsidentin von Brot für die</a:t>
            </a:r>
            <a:r>
              <a:rPr lang="de-DE" altLang="de-DE" sz="1200" baseline="0" dirty="0" smtClean="0">
                <a:latin typeface="Tahoma" panose="020B0604030504040204" pitchFamily="34" charset="0"/>
              </a:rPr>
              <a:t> Welt, beim Tag der offenen Tür im Bundesentwicklungsministerium in Bonn, 2022 </a:t>
            </a:r>
            <a:r>
              <a:rPr lang="de-DE" altLang="de-DE" sz="1200" dirty="0" smtClean="0">
                <a:latin typeface="Tahoma" panose="020B0604030504040204" pitchFamily="34" charset="0"/>
              </a:rPr>
              <a:t>(Foto: Thomas </a:t>
            </a:r>
            <a:r>
              <a:rPr lang="de-DE" altLang="de-DE" sz="1200" dirty="0" err="1" smtClean="0">
                <a:latin typeface="Tahoma" panose="020B0604030504040204" pitchFamily="34" charset="0"/>
              </a:rPr>
              <a:t>Trutschel</a:t>
            </a:r>
            <a:r>
              <a:rPr lang="de-DE" altLang="de-DE" sz="1200" dirty="0" smtClean="0">
                <a:latin typeface="Tahoma" panose="020B0604030504040204" pitchFamily="34" charset="0"/>
              </a:rPr>
              <a:t>/photothek.de). 2. Thomas</a:t>
            </a:r>
            <a:r>
              <a:rPr lang="de-DE" altLang="de-DE" sz="1200" baseline="0" dirty="0" smtClean="0">
                <a:latin typeface="Tahoma" panose="020B0604030504040204" pitchFamily="34" charset="0"/>
              </a:rPr>
              <a:t> Silberhorn</a:t>
            </a:r>
            <a:r>
              <a:rPr lang="de-DE" altLang="de-DE" sz="1200" dirty="0" smtClean="0">
                <a:latin typeface="Tahoma" panose="020B0604030504040204" pitchFamily="34" charset="0"/>
              </a:rPr>
              <a:t>,</a:t>
            </a:r>
            <a:r>
              <a:rPr lang="de-DE" altLang="de-DE" sz="1200" baseline="0" dirty="0" smtClean="0">
                <a:latin typeface="Tahoma" panose="020B0604030504040204" pitchFamily="34" charset="0"/>
              </a:rPr>
              <a:t> Mitglied des Bundestages</a:t>
            </a:r>
            <a:r>
              <a:rPr lang="de-DE" altLang="de-DE" sz="1200" dirty="0" smtClean="0">
                <a:latin typeface="Tahoma" panose="020B0604030504040204" pitchFamily="34" charset="0"/>
              </a:rPr>
              <a:t>, CSU, beim Parlamentarischen Abend von Brot für die Welt,</a:t>
            </a:r>
            <a:r>
              <a:rPr lang="de-DE" altLang="de-DE" sz="1200" baseline="0" dirty="0" smtClean="0">
                <a:latin typeface="Tahoma" panose="020B0604030504040204" pitchFamily="34" charset="0"/>
              </a:rPr>
              <a:t> 2022 </a:t>
            </a:r>
            <a:r>
              <a:rPr lang="de-DE" altLang="de-DE" sz="1200" dirty="0" smtClean="0">
                <a:latin typeface="Tahoma" panose="020B0604030504040204" pitchFamily="34" charset="0"/>
              </a:rPr>
              <a:t>(Foto: Anne</a:t>
            </a:r>
            <a:r>
              <a:rPr lang="de-DE" altLang="de-DE" sz="1200" baseline="0" dirty="0" smtClean="0">
                <a:latin typeface="Tahoma" panose="020B0604030504040204" pitchFamily="34" charset="0"/>
              </a:rPr>
              <a:t> Barth</a:t>
            </a:r>
            <a:r>
              <a:rPr lang="de-DE" altLang="de-DE" sz="1200" dirty="0" smtClean="0">
                <a:latin typeface="Tahoma" panose="020B0604030504040204" pitchFamily="34" charset="0"/>
              </a:rPr>
              <a:t>). 3. Lars</a:t>
            </a:r>
            <a:r>
              <a:rPr lang="de-DE" altLang="de-DE" sz="1200" baseline="0" dirty="0" smtClean="0">
                <a:latin typeface="Tahoma" panose="020B0604030504040204" pitchFamily="34" charset="0"/>
              </a:rPr>
              <a:t> Klingbeil</a:t>
            </a:r>
            <a:r>
              <a:rPr lang="de-DE" altLang="de-DE" sz="1200" dirty="0" smtClean="0">
                <a:latin typeface="Tahoma" panose="020B0604030504040204" pitchFamily="34" charset="0"/>
              </a:rPr>
              <a:t>, SPD-Vorsitzender beim</a:t>
            </a:r>
            <a:r>
              <a:rPr lang="de-DE" altLang="de-DE" sz="1200" baseline="0" dirty="0" smtClean="0">
                <a:latin typeface="Tahoma" panose="020B0604030504040204" pitchFamily="34" charset="0"/>
              </a:rPr>
              <a:t> Evangelischen Kirchentag 2019 in Dortmund</a:t>
            </a:r>
            <a:r>
              <a:rPr lang="de-DE" altLang="de-DE" sz="1200" dirty="0" smtClean="0">
                <a:latin typeface="Tahoma" panose="020B0604030504040204" pitchFamily="34" charset="0"/>
              </a:rPr>
              <a:t> (Foto: Frank</a:t>
            </a:r>
            <a:r>
              <a:rPr lang="de-DE" altLang="de-DE" sz="1200" baseline="0" dirty="0" smtClean="0">
                <a:latin typeface="Tahoma" panose="020B0604030504040204" pitchFamily="34" charset="0"/>
              </a:rPr>
              <a:t> Schultze</a:t>
            </a:r>
            <a:r>
              <a:rPr lang="de-DE" altLang="de-DE" sz="1200" dirty="0" smtClean="0">
                <a:latin typeface="Tahoma" panose="020B0604030504040204" pitchFamily="34" charset="0"/>
              </a:rPr>
              <a:t>). 4. Jochen Flasbarth, Staatssekretär im Bundesentwicklungsministerium, SPD, mit </a:t>
            </a:r>
            <a:r>
              <a:rPr lang="de-DE" altLang="de-DE" sz="1200" baseline="0" dirty="0" smtClean="0">
                <a:latin typeface="Tahoma" panose="020B0604030504040204" pitchFamily="34" charset="0"/>
              </a:rPr>
              <a:t>Dr. Dagmar Pruin</a:t>
            </a:r>
            <a:r>
              <a:rPr lang="de-DE" altLang="de-DE" sz="1200" dirty="0" smtClean="0">
                <a:latin typeface="Tahoma" panose="020B0604030504040204" pitchFamily="34" charset="0"/>
              </a:rPr>
              <a:t>, Präsidentin von Brot für die</a:t>
            </a:r>
            <a:r>
              <a:rPr lang="de-DE" altLang="de-DE" sz="1200" baseline="0" dirty="0" smtClean="0">
                <a:latin typeface="Tahoma" panose="020B0604030504040204" pitchFamily="34" charset="0"/>
              </a:rPr>
              <a:t> Welt, bei der UN-Klimakonferenz 2022 in Scharm </a:t>
            </a:r>
            <a:r>
              <a:rPr lang="de-DE" altLang="de-DE" sz="1200" baseline="0" dirty="0" err="1" smtClean="0">
                <a:latin typeface="Tahoma" panose="020B0604030504040204" pitchFamily="34" charset="0"/>
              </a:rPr>
              <a:t>El</a:t>
            </a:r>
            <a:r>
              <a:rPr lang="de-DE" altLang="de-DE" sz="1200" baseline="0" dirty="0" smtClean="0">
                <a:latin typeface="Tahoma" panose="020B0604030504040204" pitchFamily="34" charset="0"/>
              </a:rPr>
              <a:t>-Scheich</a:t>
            </a:r>
            <a:r>
              <a:rPr lang="de-DE" altLang="de-DE" sz="1200" dirty="0" smtClean="0">
                <a:latin typeface="Tahoma" panose="020B0604030504040204" pitchFamily="34" charset="0"/>
              </a:rPr>
              <a:t> (Foto: Christian</a:t>
            </a:r>
            <a:r>
              <a:rPr lang="de-DE" altLang="de-DE" sz="1200" baseline="0" dirty="0" smtClean="0">
                <a:latin typeface="Tahoma" panose="020B0604030504040204" pitchFamily="34" charset="0"/>
              </a:rPr>
              <a:t> Frey</a:t>
            </a:r>
            <a:r>
              <a:rPr lang="de-DE" altLang="de-DE" sz="1200" dirty="0" smtClean="0">
                <a:latin typeface="Tahoma" panose="020B0604030504040204" pitchFamily="34" charset="0"/>
              </a:rPr>
              <a:t>), 5. Katrin Göring-Eckardt, </a:t>
            </a:r>
            <a:r>
              <a:rPr lang="de-DE" altLang="de-DE" sz="1200" dirty="0" smtClean="0"/>
              <a:t>Bundestagsvizepräsidentin, </a:t>
            </a:r>
            <a:r>
              <a:rPr lang="de-DE" altLang="de-DE" sz="1200" dirty="0" smtClean="0">
                <a:latin typeface="Tahoma" panose="020B0604030504040204" pitchFamily="34" charset="0"/>
              </a:rPr>
              <a:t>Bündnis 90/Die Grünen, beim Evangelischen Kirchentag in Stuttgart (Foto: Christoph Püschner). 6. </a:t>
            </a:r>
            <a:r>
              <a:rPr lang="de-DE" altLang="de-DE" sz="1200" dirty="0" smtClean="0">
                <a:latin typeface="Times New Roman" pitchFamily="18" charset="0"/>
              </a:rPr>
              <a:t>Claudia</a:t>
            </a:r>
            <a:r>
              <a:rPr lang="de-DE" altLang="de-DE" sz="1200" baseline="0" dirty="0" smtClean="0">
                <a:latin typeface="Times New Roman" pitchFamily="18" charset="0"/>
              </a:rPr>
              <a:t> Roth</a:t>
            </a:r>
            <a:r>
              <a:rPr lang="de-DE" altLang="de-DE" sz="1200" dirty="0" smtClean="0"/>
              <a:t>, ehemalige Bundestagsvizepräsidentin, Bündnis 90/Die Grünen, bei einer Demonstration vor dem Deutschen Bundestag </a:t>
            </a:r>
            <a:r>
              <a:rPr lang="de-DE" altLang="de-DE" sz="1200" dirty="0" smtClean="0">
                <a:latin typeface="Tahoma" panose="020B0604030504040204" pitchFamily="34" charset="0"/>
              </a:rPr>
              <a:t>(Foto: Hermann </a:t>
            </a:r>
            <a:r>
              <a:rPr lang="de-DE" altLang="de-DE" sz="1200" dirty="0" err="1" smtClean="0">
                <a:latin typeface="Tahoma" panose="020B0604030504040204" pitchFamily="34" charset="0"/>
              </a:rPr>
              <a:t>Bredehorst</a:t>
            </a:r>
            <a:r>
              <a:rPr lang="de-DE" altLang="de-DE" sz="1200" dirty="0" smtClean="0">
                <a:latin typeface="Tahoma" panose="020B0604030504040204" pitchFamily="34" charset="0"/>
              </a:rPr>
              <a:t>).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1860A-41A8-4E08-9206-B6A5E4EFE4BC}" type="slidenum">
              <a:rPr lang="de-DE" altLang="de-DE" smtClean="0"/>
              <a:pPr>
                <a:defRPr/>
              </a:pPr>
              <a:t>27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496519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dirty="0" smtClean="0">
                <a:latin typeface="Tahoma" panose="020B0604030504040204" pitchFamily="34" charset="0"/>
              </a:rPr>
              <a:t>Plakat: </a:t>
            </a:r>
            <a:r>
              <a:rPr lang="de-DE" altLang="de-DE" sz="1200" dirty="0" err="1" smtClean="0">
                <a:latin typeface="Tahoma" panose="020B0604030504040204" pitchFamily="34" charset="0"/>
              </a:rPr>
              <a:t>Leagas</a:t>
            </a:r>
            <a:r>
              <a:rPr lang="de-DE" altLang="de-DE" sz="1200" baseline="0" dirty="0" smtClean="0">
                <a:latin typeface="Tahoma" panose="020B0604030504040204" pitchFamily="34" charset="0"/>
              </a:rPr>
              <a:t> Delaney, Hamburg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1860A-41A8-4E08-9206-B6A5E4EFE4BC}" type="slidenum">
              <a:rPr lang="de-DE" altLang="de-DE" smtClean="0"/>
              <a:pPr>
                <a:defRPr/>
              </a:pPr>
              <a:t>28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372266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dirty="0" smtClean="0"/>
              <a:t>Foto: </a:t>
            </a:r>
            <a:r>
              <a:rPr lang="de-DE" altLang="de-DE" sz="1200" dirty="0" smtClean="0">
                <a:ea typeface="ＭＳ Ｐゴシック" panose="020B0600070205080204" pitchFamily="34" charset="-128"/>
              </a:rPr>
              <a:t>Frank</a:t>
            </a:r>
            <a:r>
              <a:rPr lang="de-DE" altLang="de-DE" sz="1200" baseline="0" dirty="0" smtClean="0">
                <a:ea typeface="ＭＳ Ｐゴシック" panose="020B0600070205080204" pitchFamily="34" charset="-128"/>
              </a:rPr>
              <a:t> Schultze</a:t>
            </a:r>
            <a:endParaRPr lang="de-DE" altLang="de-DE" sz="1200" dirty="0" smtClean="0">
              <a:latin typeface="Tahoma" panose="020B060403050404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1860A-41A8-4E08-9206-B6A5E4EFE4BC}" type="slidenum">
              <a:rPr lang="de-DE" altLang="de-DE" smtClean="0"/>
              <a:pPr>
                <a:defRPr/>
              </a:pPr>
              <a:t>29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167281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dirty="0" smtClean="0">
                <a:latin typeface="Tahoma" panose="020B0604030504040204" pitchFamily="34" charset="0"/>
                <a:cs typeface="Arial" panose="020B0604020202020204" pitchFamily="34" charset="0"/>
              </a:rPr>
              <a:t>Foto: Jörg</a:t>
            </a:r>
            <a:r>
              <a:rPr lang="de-DE" altLang="de-DE" sz="1200" baseline="0" dirty="0" smtClean="0">
                <a:latin typeface="Tahoma" panose="020B0604030504040204" pitchFamily="34" charset="0"/>
                <a:cs typeface="Arial" panose="020B0604020202020204" pitchFamily="34" charset="0"/>
              </a:rPr>
              <a:t> Böthling</a:t>
            </a:r>
            <a:r>
              <a:rPr lang="de-DE" altLang="de-DE" sz="1200" dirty="0" smtClean="0">
                <a:latin typeface="Tahoma" panose="020B0604030504040204" pitchFamily="34" charset="0"/>
                <a:cs typeface="Arial" panose="020B0604020202020204" pitchFamily="34" charset="0"/>
              </a:rPr>
              <a:t> (Projekt:</a:t>
            </a:r>
            <a:r>
              <a:rPr lang="de-DE" altLang="de-DE" sz="1200" baseline="0" dirty="0" smtClean="0">
                <a:latin typeface="Tahoma" panose="020B0604030504040204" pitchFamily="34" charset="0"/>
                <a:cs typeface="Arial" panose="020B0604020202020204" pitchFamily="34" charset="0"/>
              </a:rPr>
              <a:t> Satt trotz Dürre, </a:t>
            </a:r>
            <a:r>
              <a:rPr lang="de-DE" altLang="de-DE" sz="1200" dirty="0" smtClean="0">
                <a:latin typeface="Tahoma" panose="020B0604030504040204" pitchFamily="34" charset="0"/>
                <a:cs typeface="Arial" panose="020B0604020202020204" pitchFamily="34" charset="0"/>
              </a:rPr>
              <a:t>Sambia)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1860A-41A8-4E08-9206-B6A5E4EFE4BC}" type="slidenum">
              <a:rPr lang="de-DE" altLang="de-DE" smtClean="0"/>
              <a:pPr>
                <a:defRPr/>
              </a:pPr>
              <a:t>30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135905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Fotos: Nancy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Heusel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(Aktionstreffen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Youthtopia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Weimar 2023)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1860A-41A8-4E08-9206-B6A5E4EFE4BC}" type="slidenum">
              <a:rPr lang="de-DE" altLang="de-DE" smtClean="0"/>
              <a:pPr>
                <a:defRPr/>
              </a:pPr>
              <a:t>31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426554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FC57351-893F-4296-9814-330EBB58D55B}" type="slidenum">
              <a:rPr lang="de-DE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35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570746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dirty="0" smtClean="0">
                <a:latin typeface="Georgia" panose="02040502050405020303" pitchFamily="18" charset="0"/>
              </a:rPr>
              <a:t>Foto: </a:t>
            </a:r>
            <a:r>
              <a:rPr lang="de-DE" dirty="0" smtClean="0"/>
              <a:t>Anne</a:t>
            </a:r>
            <a:r>
              <a:rPr lang="de-DE" baseline="0" dirty="0" smtClean="0"/>
              <a:t> Ackermann</a:t>
            </a:r>
            <a:r>
              <a:rPr lang="de-DE" dirty="0" smtClean="0"/>
              <a:t> (Projekt: Sichere</a:t>
            </a:r>
            <a:r>
              <a:rPr lang="de-DE" baseline="0" dirty="0" smtClean="0"/>
              <a:t> Geburten</a:t>
            </a:r>
            <a:r>
              <a:rPr lang="de-DE" dirty="0" smtClean="0"/>
              <a:t>, Guinea)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1860A-41A8-4E08-9206-B6A5E4EFE4BC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859207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B000334-5F44-451E-85B3-CD56B7A2A3AE}" type="slidenum">
              <a:rPr lang="de-DE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36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Notizenplatzhalter 1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 smtClean="0"/>
              <a:t>Foto: Thomas Lohnes (Projekt: Gute Ernten trotz Klimawandel, Indonesien)</a:t>
            </a:r>
            <a:endParaRPr lang="de-DE" altLang="de-DE" sz="1000" dirty="0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042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dirty="0" smtClean="0"/>
              <a:t>Geschäftsstelle des Evangelischen Werks für Diakonie und Entwicklung, Caroline-Michaelis-Str. 1, 10115 Berlin</a:t>
            </a:r>
          </a:p>
          <a:p>
            <a:r>
              <a:rPr lang="de-DE" altLang="de-DE" dirty="0" smtClean="0"/>
              <a:t>(Foto: Brot für die Welt)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1860A-41A8-4E08-9206-B6A5E4EFE4BC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4715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dirty="0" smtClean="0">
                <a:latin typeface="Georgia" panose="02040502050405020303" pitchFamily="18" charset="0"/>
              </a:rPr>
              <a:t>Grafik: Rudi Wagner</a:t>
            </a:r>
            <a:r>
              <a:rPr lang="de-DE" altLang="de-DE" sz="1200" baseline="0" dirty="0" smtClean="0">
                <a:latin typeface="Georgia" panose="02040502050405020303" pitchFamily="18" charset="0"/>
              </a:rPr>
              <a:t> (</a:t>
            </a:r>
            <a:r>
              <a:rPr lang="de-DE" altLang="de-DE" sz="1200" dirty="0" smtClean="0">
                <a:latin typeface="Georgia" panose="02040502050405020303" pitchFamily="18" charset="0"/>
              </a:rPr>
              <a:t>Plakat der 4. Aktion Brot für die Welt)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1860A-41A8-4E08-9206-B6A5E4EFE4BC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8992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1860A-41A8-4E08-9206-B6A5E4EFE4BC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51404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dirty="0" smtClean="0">
                <a:latin typeface="Georgia" panose="02040502050405020303" pitchFamily="18" charset="0"/>
              </a:rPr>
              <a:t>Foto: Jörg</a:t>
            </a:r>
            <a:r>
              <a:rPr lang="de-DE" altLang="de-DE" sz="1200" baseline="0" dirty="0" smtClean="0">
                <a:latin typeface="Georgia" panose="02040502050405020303" pitchFamily="18" charset="0"/>
              </a:rPr>
              <a:t> Böthling</a:t>
            </a:r>
            <a:r>
              <a:rPr lang="de-DE" altLang="de-DE" sz="1200" dirty="0" smtClean="0">
                <a:latin typeface="Georgia" panose="02040502050405020303" pitchFamily="18" charset="0"/>
              </a:rPr>
              <a:t> (Projekt: Aus</a:t>
            </a:r>
            <a:r>
              <a:rPr lang="de-DE" altLang="de-DE" sz="1200" baseline="0" dirty="0" smtClean="0">
                <a:latin typeface="Georgia" panose="02040502050405020303" pitchFamily="18" charset="0"/>
              </a:rPr>
              <a:t> eigener Kraft den Hunger überwinden, Kenia</a:t>
            </a:r>
            <a:r>
              <a:rPr lang="de-DE" altLang="de-DE" sz="1200" dirty="0" smtClean="0">
                <a:latin typeface="Georgia" panose="02040502050405020303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1860A-41A8-4E08-9206-B6A5E4EFE4BC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67092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56EB674-2F19-544F-8B43-7177607D04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6D848DD-FEB4-434D-820D-147A5D9C51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D90D53-2008-3049-AEA1-AB9D46D6FE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173DE6-EAB7-4C52-9817-3AF27F8421C6}" type="slidenum">
              <a:rPr lang="de-DE" altLang="de-DE"/>
              <a:pPr>
                <a:defRPr/>
              </a:pPr>
              <a:t>10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56EB674-2F19-544F-8B43-7177607D04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6D848DD-FEB4-434D-820D-147A5D9C51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D90D53-2008-3049-AEA1-AB9D46D6FE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E4DCB8-6F37-46FF-A749-ECDC1617DE2C}" type="slidenum">
              <a:rPr lang="de-DE" altLang="de-DE"/>
              <a:pPr>
                <a:defRPr/>
              </a:pPr>
              <a:t>11</a:t>
            </a:fld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54599D84-E6A6-374E-B785-BD101D5EB1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4213" y="2060575"/>
            <a:ext cx="3527425" cy="1728788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573822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C120A698-8964-D248-B167-94B58B4ABE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9161" y="1628776"/>
            <a:ext cx="1999377" cy="31686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9" name="Bildplatzhalter 3">
            <a:extLst>
              <a:ext uri="{FF2B5EF4-FFF2-40B4-BE49-F238E27FC236}">
                <a16:creationId xmlns:a16="http://schemas.microsoft.com/office/drawing/2014/main" id="{B7CD1127-F4EE-F44C-A480-9D36CDF0C9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64673" y="1628776"/>
            <a:ext cx="1999377" cy="31686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5005B89A-962E-7F48-9C54-5452CF4CBD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79950" y="1628775"/>
            <a:ext cx="1999377" cy="31686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11" name="Bildplatzhalter 3">
            <a:extLst>
              <a:ext uri="{FF2B5EF4-FFF2-40B4-BE49-F238E27FC236}">
                <a16:creationId xmlns:a16="http://schemas.microsoft.com/office/drawing/2014/main" id="{DA806B18-6874-1B45-9698-FB932A20E0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77050" y="1628775"/>
            <a:ext cx="1999377" cy="31686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999788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C120A698-8964-D248-B167-94B58B4ABE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9161" y="260351"/>
            <a:ext cx="4194889" cy="31686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5005B89A-962E-7F48-9C54-5452CF4CBD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77050" y="260351"/>
            <a:ext cx="1999377" cy="31686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6" name="Bildplatzhalter 3">
            <a:extLst>
              <a:ext uri="{FF2B5EF4-FFF2-40B4-BE49-F238E27FC236}">
                <a16:creationId xmlns:a16="http://schemas.microsoft.com/office/drawing/2014/main" id="{C35E6395-1BBC-9644-A04E-56D968F0B8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950" y="260351"/>
            <a:ext cx="1999377" cy="31686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651642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C120A698-8964-D248-B167-94B58B4ABE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9161" y="1700212"/>
            <a:ext cx="4194889" cy="18732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6" name="Bildplatzhalter 3">
            <a:extLst>
              <a:ext uri="{FF2B5EF4-FFF2-40B4-BE49-F238E27FC236}">
                <a16:creationId xmlns:a16="http://schemas.microsoft.com/office/drawing/2014/main" id="{C35E6395-1BBC-9644-A04E-56D968F0B8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950" y="1700213"/>
            <a:ext cx="4213225" cy="39773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A5ADA977-50F0-ED45-B446-09B2CBBCB7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161" y="3785557"/>
            <a:ext cx="4194889" cy="18732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30064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C120A698-8964-D248-B167-94B58B4ABE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9161" y="260350"/>
            <a:ext cx="1999377" cy="24828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A5ADA977-50F0-ED45-B446-09B2CBBCB7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161" y="2910349"/>
            <a:ext cx="4194889" cy="27484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7" name="Bildplatzhalter 3">
            <a:extLst>
              <a:ext uri="{FF2B5EF4-FFF2-40B4-BE49-F238E27FC236}">
                <a16:creationId xmlns:a16="http://schemas.microsoft.com/office/drawing/2014/main" id="{524D2DDC-3911-AD4F-B3D6-07CBBADD96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464104" y="260350"/>
            <a:ext cx="4231971" cy="24828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8" name="Bildplatzhalter 3">
            <a:extLst>
              <a:ext uri="{FF2B5EF4-FFF2-40B4-BE49-F238E27FC236}">
                <a16:creationId xmlns:a16="http://schemas.microsoft.com/office/drawing/2014/main" id="{E2425FFD-257A-954F-AF26-808F31A9BFE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76256" y="260350"/>
            <a:ext cx="1999377" cy="24828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9" name="Bildplatzhalter 3">
            <a:extLst>
              <a:ext uri="{FF2B5EF4-FFF2-40B4-BE49-F238E27FC236}">
                <a16:creationId xmlns:a16="http://schemas.microsoft.com/office/drawing/2014/main" id="{ECD17590-8189-5546-906B-023A527E7D7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93168" y="2910349"/>
            <a:ext cx="4194889" cy="27484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095231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00150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29106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7707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27021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A0D3017C-38EA-8B49-B2FE-5F6B6B93DD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0825" y="1268413"/>
            <a:ext cx="2089150" cy="439261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448316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 algn="l">
              <a:defRPr sz="4000" b="1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54599D84-E6A6-374E-B785-BD101D5EB1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4213" y="2060575"/>
            <a:ext cx="3527425" cy="1728788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87368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B03B0B-E0E4-6144-8926-B26643D36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 algn="l">
              <a:defRPr sz="4000" b="1"/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88983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de-DE" altLang="de-DE" smtClean="0">
              <a:solidFill>
                <a:srgbClr val="FFFFFF"/>
              </a:solidFill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2962275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0" name="Text Box 13"/>
          <p:cNvSpPr txBox="1">
            <a:spLocks noChangeArrowheads="1"/>
          </p:cNvSpPr>
          <p:nvPr userDrawn="1"/>
        </p:nvSpPr>
        <p:spPr bwMode="auto">
          <a:xfrm>
            <a:off x="152400" y="5911850"/>
            <a:ext cx="477996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ts val="1000"/>
              </a:lnSpc>
              <a:spcAft>
                <a:spcPct val="50000"/>
              </a:spcAft>
              <a:defRPr/>
            </a:pPr>
            <a:fld id="{52A09058-8548-430B-884A-1A85EA604663}" type="datetime1">
              <a:rPr lang="de-DE" altLang="de-DE" sz="900" smtClean="0">
                <a:latin typeface="Georgia" panose="02040502050405020303" pitchFamily="18" charset="0"/>
              </a:rPr>
              <a:pPr eaLnBrk="1" hangingPunct="1">
                <a:lnSpc>
                  <a:spcPts val="1000"/>
                </a:lnSpc>
                <a:spcAft>
                  <a:spcPct val="50000"/>
                </a:spcAft>
                <a:defRPr/>
              </a:pPr>
              <a:t>17.11.2023</a:t>
            </a:fld>
            <a:endParaRPr lang="de-DE" altLang="de-DE" sz="900" dirty="0" smtClean="0">
              <a:latin typeface="Georgia" panose="02040502050405020303" pitchFamily="18" charset="0"/>
            </a:endParaRPr>
          </a:p>
          <a:p>
            <a:pPr eaLnBrk="1" hangingPunct="1">
              <a:lnSpc>
                <a:spcPts val="1000"/>
              </a:lnSpc>
              <a:defRPr/>
            </a:pPr>
            <a:r>
              <a:rPr lang="de-DE" altLang="de-DE" sz="9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Brot für die Welt</a:t>
            </a:r>
          </a:p>
          <a:p>
            <a:pPr eaLnBrk="1" hangingPunct="1">
              <a:lnSpc>
                <a:spcPts val="1000"/>
              </a:lnSpc>
              <a:spcAft>
                <a:spcPct val="50000"/>
              </a:spcAft>
              <a:defRPr/>
            </a:pPr>
            <a:r>
              <a:rPr lang="de-DE" altLang="de-DE" sz="900" b="1" dirty="0" smtClean="0">
                <a:latin typeface="Georgia" panose="02040502050405020303" pitchFamily="18" charset="0"/>
              </a:rPr>
              <a:t>Über uns</a:t>
            </a:r>
          </a:p>
          <a:p>
            <a:pPr eaLnBrk="1" hangingPunct="1">
              <a:lnSpc>
                <a:spcPts val="1000"/>
              </a:lnSpc>
              <a:defRPr/>
            </a:pPr>
            <a:r>
              <a:rPr lang="de-DE" altLang="de-DE" sz="900" dirty="0" smtClean="0">
                <a:latin typeface="Georgia" panose="02040502050405020303" pitchFamily="18" charset="0"/>
              </a:rPr>
              <a:t>Seite </a:t>
            </a:r>
            <a:fld id="{A0E3BA6A-A3E8-4F65-A782-331EFA3AE2FE}" type="slidenum">
              <a:rPr lang="de-DE" altLang="de-DE" sz="900" smtClean="0">
                <a:latin typeface="Georgia" panose="02040502050405020303" pitchFamily="18" charset="0"/>
              </a:rPr>
              <a:pPr eaLnBrk="1" hangingPunct="1">
                <a:lnSpc>
                  <a:spcPts val="1000"/>
                </a:lnSpc>
                <a:defRPr/>
              </a:pPr>
              <a:t>‹Nr.›</a:t>
            </a:fld>
            <a:r>
              <a:rPr lang="de-DE" altLang="de-DE" sz="900" dirty="0" smtClean="0">
                <a:latin typeface="Georgia" panose="02040502050405020303" pitchFamily="18" charset="0"/>
              </a:rPr>
              <a:t>/36</a:t>
            </a:r>
          </a:p>
        </p:txBody>
      </p:sp>
      <p:pic>
        <p:nvPicPr>
          <p:cNvPr id="11" name="Bild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4300" y="6003925"/>
            <a:ext cx="116522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387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35400"/>
          </a:xfrm>
          <a:prstGeom prst="rect">
            <a:avLst/>
          </a:prstGeom>
        </p:spPr>
        <p:txBody>
          <a:bodyPr/>
          <a:lstStyle>
            <a:lvl1pPr marL="262350" indent="-370350"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lvl1pPr>
            <a:lvl2pPr marL="827550" indent="-298350"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 marL="1227600" indent="-349200"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lvl3pPr>
            <a:lvl4pPr marL="1468800" indent="-313200"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lvl4pPr>
            <a:lvl5pPr marL="1782000" indent="-349200"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70281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25460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39899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5594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84996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C54F3D00-42EE-4648-A0DF-9897339222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0824" y="260350"/>
            <a:ext cx="8642351" cy="54006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291586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59F03B40-B1F6-8243-A404-A514F006D2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0825" y="1700213"/>
            <a:ext cx="4213225" cy="39608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0528F19D-715A-0443-B018-A8A1354B756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79950" y="1700213"/>
            <a:ext cx="4213225" cy="39608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361168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Text Box 13">
            <a:extLst>
              <a:ext uri="{FF2B5EF4-FFF2-40B4-BE49-F238E27FC236}">
                <a16:creationId xmlns:a16="http://schemas.microsoft.com/office/drawing/2014/main" id="{E552694E-9572-9E48-925C-4845444F6F3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5932488"/>
            <a:ext cx="2376487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000"/>
              </a:lnSpc>
              <a:spcAft>
                <a:spcPct val="50000"/>
              </a:spcAft>
              <a:defRPr/>
            </a:pPr>
            <a:fld id="{E8268DA7-F209-4567-93FF-5CF27E2874F0}" type="datetime4">
              <a:rPr lang="de-DE" altLang="de-DE" sz="900" smtClean="0">
                <a:latin typeface="Georgia" charset="0"/>
              </a:rPr>
              <a:t>17. November 2023</a:t>
            </a:fld>
            <a:r>
              <a:rPr lang="de-DE" altLang="de-DE" sz="900" dirty="0" smtClean="0">
                <a:latin typeface="Georgia" charset="0"/>
              </a:rPr>
              <a:t> </a:t>
            </a:r>
          </a:p>
          <a:p>
            <a:pPr eaLnBrk="1" hangingPunct="1">
              <a:lnSpc>
                <a:spcPts val="1000"/>
              </a:lnSpc>
              <a:defRPr/>
            </a:pPr>
            <a:r>
              <a:rPr lang="de-DE" altLang="de-DE" sz="900" b="1" dirty="0" smtClean="0">
                <a:solidFill>
                  <a:schemeClr val="tx2"/>
                </a:solidFill>
                <a:latin typeface="Georgia" charset="0"/>
              </a:rPr>
              <a:t>Brot</a:t>
            </a:r>
            <a:r>
              <a:rPr lang="de-DE" altLang="de-DE" sz="900" b="1" baseline="0" dirty="0" smtClean="0">
                <a:solidFill>
                  <a:schemeClr val="tx2"/>
                </a:solidFill>
                <a:latin typeface="Georgia" charset="0"/>
              </a:rPr>
              <a:t> für die Welt</a:t>
            </a:r>
            <a:endParaRPr lang="de-DE" altLang="de-DE" sz="900" b="1" dirty="0" smtClean="0">
              <a:solidFill>
                <a:schemeClr val="tx2"/>
              </a:solidFill>
              <a:latin typeface="Georgia" charset="0"/>
            </a:endParaRPr>
          </a:p>
          <a:p>
            <a:pPr eaLnBrk="1" hangingPunct="1">
              <a:lnSpc>
                <a:spcPts val="1000"/>
              </a:lnSpc>
              <a:spcAft>
                <a:spcPct val="50000"/>
              </a:spcAft>
              <a:defRPr/>
            </a:pPr>
            <a:r>
              <a:rPr lang="de-DE" altLang="de-DE" sz="900" b="1" dirty="0" smtClean="0">
                <a:latin typeface="Georgia" charset="0"/>
              </a:rPr>
              <a:t>Über</a:t>
            </a:r>
            <a:r>
              <a:rPr lang="de-DE" altLang="de-DE" sz="900" b="1" baseline="0" dirty="0" smtClean="0">
                <a:latin typeface="Georgia" charset="0"/>
              </a:rPr>
              <a:t> uns</a:t>
            </a:r>
            <a:endParaRPr lang="de-DE" altLang="de-DE" sz="900" b="1" dirty="0">
              <a:latin typeface="Georgia" charset="0"/>
            </a:endParaRPr>
          </a:p>
          <a:p>
            <a:pPr eaLnBrk="1" hangingPunct="1">
              <a:lnSpc>
                <a:spcPts val="1000"/>
              </a:lnSpc>
              <a:defRPr/>
            </a:pPr>
            <a:r>
              <a:rPr lang="de-DE" altLang="de-DE" sz="900" dirty="0">
                <a:latin typeface="Georgia" charset="0"/>
              </a:rPr>
              <a:t>Seite </a:t>
            </a:r>
            <a:fld id="{E8172E87-0DA9-4052-8F98-2CBE0548ECA0}" type="slidenum">
              <a:rPr lang="de-DE" altLang="de-DE" sz="900" smtClean="0">
                <a:latin typeface="Georgia" charset="0"/>
              </a:rPr>
              <a:pPr eaLnBrk="1" hangingPunct="1">
                <a:lnSpc>
                  <a:spcPts val="1000"/>
                </a:lnSpc>
                <a:defRPr/>
              </a:pPr>
              <a:t>‹Nr.›</a:t>
            </a:fld>
            <a:r>
              <a:rPr lang="de-DE" altLang="de-DE" sz="900" dirty="0" smtClean="0">
                <a:latin typeface="Georgia" charset="0"/>
              </a:rPr>
              <a:t>/36</a:t>
            </a:r>
            <a:endParaRPr lang="de-DE" altLang="de-DE" sz="900" dirty="0">
              <a:latin typeface="Georgia" charset="0"/>
            </a:endParaRPr>
          </a:p>
        </p:txBody>
      </p:sp>
      <p:pic>
        <p:nvPicPr>
          <p:cNvPr id="1027" name="Bild 20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4300" y="6003925"/>
            <a:ext cx="116522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anose="020405020504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8"/>
          <p:cNvSpPr>
            <a:spLocks noChangeArrowheads="1"/>
          </p:cNvSpPr>
          <p:nvPr/>
        </p:nvSpPr>
        <p:spPr bwMode="auto">
          <a:xfrm>
            <a:off x="250825" y="260350"/>
            <a:ext cx="8642350" cy="54006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solidFill>
                <a:schemeClr val="bg2"/>
              </a:solidFill>
            </a:endParaRP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E47EBD69-89F6-E642-9E65-E9C806A1E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181100"/>
            <a:ext cx="77771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4500"/>
              </a:lnSpc>
              <a:defRPr/>
            </a:pPr>
            <a:r>
              <a:rPr lang="de-DE" altLang="de-DE" sz="4000" b="1" dirty="0" smtClean="0">
                <a:solidFill>
                  <a:schemeClr val="bg1"/>
                </a:solidFill>
                <a:latin typeface="Georgia" charset="0"/>
              </a:rPr>
              <a:t>Brot für die Welt</a:t>
            </a:r>
            <a:endParaRPr lang="de-DE" altLang="de-DE" sz="4000" b="1" dirty="0">
              <a:solidFill>
                <a:schemeClr val="bg1"/>
              </a:solidFill>
              <a:latin typeface="Georgia" charset="0"/>
            </a:endParaRPr>
          </a:p>
          <a:p>
            <a:pPr eaLnBrk="1" hangingPunct="1">
              <a:lnSpc>
                <a:spcPts val="4500"/>
              </a:lnSpc>
              <a:defRPr/>
            </a:pPr>
            <a:r>
              <a:rPr lang="de-DE" altLang="de-DE" sz="4000" b="1" dirty="0" smtClean="0">
                <a:latin typeface="Georgia" charset="0"/>
              </a:rPr>
              <a:t>Über uns</a:t>
            </a:r>
            <a:endParaRPr lang="de-DE" altLang="de-DE" sz="4000" b="1" dirty="0">
              <a:latin typeface="Georgia" charset="0"/>
            </a:endParaRP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D8AB314A-BC57-C442-9900-9FF1AF9E1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328988"/>
            <a:ext cx="777716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000"/>
              </a:lnSpc>
              <a:defRPr/>
            </a:pPr>
            <a:fld id="{4FC5F9BE-E3F2-423E-80FB-20359867FCE0}" type="datetime4">
              <a:rPr lang="de-DE" altLang="de-DE" sz="2500" b="1" smtClean="0">
                <a:latin typeface="Georgia" charset="0"/>
              </a:rPr>
              <a:t>17. November 2023</a:t>
            </a:fld>
            <a:endParaRPr lang="de-DE" altLang="de-DE" sz="2500" b="1" dirty="0">
              <a:latin typeface="Georg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6">
            <a:extLst>
              <a:ext uri="{FF2B5EF4-FFF2-40B4-BE49-F238E27FC236}">
                <a16:creationId xmlns:a16="http://schemas.microsoft.com/office/drawing/2014/main" id="{0C357646-7AF8-5744-B074-10B1D9606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74663"/>
            <a:ext cx="3117532" cy="71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ts val="2800"/>
              </a:lnSpc>
              <a:defRPr/>
            </a:pPr>
            <a:r>
              <a:rPr lang="de-DE" altLang="de-DE" sz="2500" b="1" dirty="0" smtClean="0">
                <a:solidFill>
                  <a:schemeClr val="tx2"/>
                </a:solidFill>
                <a:latin typeface="Georgia" charset="0"/>
              </a:rPr>
              <a:t>Brot für die Welt</a:t>
            </a:r>
            <a:r>
              <a:rPr lang="de-DE" altLang="de-DE" sz="2500" b="1" dirty="0">
                <a:latin typeface="Georgia" charset="0"/>
              </a:rPr>
              <a:t/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 smtClean="0">
                <a:latin typeface="Georgia" charset="0"/>
              </a:rPr>
              <a:t>Zahlen und Fakten</a:t>
            </a:r>
            <a:endParaRPr lang="de-DE" altLang="de-DE" sz="2500" b="1" dirty="0">
              <a:latin typeface="Georgia" charset="0"/>
            </a:endParaRPr>
          </a:p>
        </p:txBody>
      </p:sp>
      <p:pic>
        <p:nvPicPr>
          <p:cNvPr id="46082" name="Grafi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1349375"/>
            <a:ext cx="8767763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3362960" y="4686032"/>
            <a:ext cx="448056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ts val="2000"/>
              </a:lnSpc>
              <a:buClr>
                <a:srgbClr val="EA690B"/>
              </a:buClr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Brot für die Welt unterstützt rund 1.800 Projekte in </a:t>
            </a:r>
            <a:r>
              <a:rPr lang="de-DE" altLang="de-DE" sz="1500" dirty="0" smtClean="0">
                <a:latin typeface="Georgia" panose="02040502050405020303" pitchFamily="18" charset="0"/>
              </a:rPr>
              <a:t>mehr als </a:t>
            </a:r>
            <a:r>
              <a:rPr lang="de-DE" altLang="de-DE" sz="1500" dirty="0">
                <a:latin typeface="Georgia" panose="02040502050405020303" pitchFamily="18" charset="0"/>
              </a:rPr>
              <a:t>8</a:t>
            </a:r>
            <a:r>
              <a:rPr lang="de-DE" altLang="de-DE" sz="1500" dirty="0" smtClean="0">
                <a:latin typeface="Georgia" panose="02040502050405020303" pitchFamily="18" charset="0"/>
              </a:rPr>
              <a:t>0 </a:t>
            </a:r>
            <a:r>
              <a:rPr lang="de-DE" altLang="de-DE" sz="1500" dirty="0">
                <a:latin typeface="Georgia" panose="02040502050405020303" pitchFamily="18" charset="0"/>
              </a:rPr>
              <a:t>Ländern rund um den Globus</a:t>
            </a:r>
            <a:r>
              <a:rPr lang="de-DE" altLang="de-DE" sz="1500" dirty="0" smtClean="0">
                <a:latin typeface="Georgia" panose="02040502050405020303" pitchFamily="18" charset="0"/>
              </a:rPr>
              <a:t>.</a:t>
            </a:r>
            <a:endParaRPr lang="de-DE" altLang="de-DE" sz="15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6">
            <a:extLst>
              <a:ext uri="{FF2B5EF4-FFF2-40B4-BE49-F238E27FC236}">
                <a16:creationId xmlns:a16="http://schemas.microsoft.com/office/drawing/2014/main" id="{59429F82-7FD6-4345-8417-44481D6FF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74663"/>
            <a:ext cx="4291012" cy="71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2800"/>
              </a:lnSpc>
              <a:defRPr/>
            </a:pPr>
            <a:r>
              <a:rPr lang="de-DE" altLang="de-DE" sz="2500" b="1" dirty="0" smtClean="0">
                <a:solidFill>
                  <a:schemeClr val="tx2"/>
                </a:solidFill>
                <a:latin typeface="Georgia" charset="0"/>
              </a:rPr>
              <a:t>Brot für die Welt</a:t>
            </a:r>
            <a:r>
              <a:rPr lang="de-DE" altLang="de-DE" sz="2500" b="1" dirty="0">
                <a:latin typeface="Georgia" charset="0"/>
              </a:rPr>
              <a:t/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 smtClean="0">
                <a:latin typeface="Georgia" charset="0"/>
              </a:rPr>
              <a:t>Unsere Arbeitsbereiche</a:t>
            </a:r>
            <a:endParaRPr lang="de-DE" altLang="de-DE" sz="2500" i="1" dirty="0">
              <a:latin typeface="Georgia" panose="02040502050405020303" pitchFamily="18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3A14342-930F-8440-8237-71F8BF5F9AA5}"/>
              </a:ext>
            </a:extLst>
          </p:cNvPr>
          <p:cNvSpPr/>
          <p:nvPr/>
        </p:nvSpPr>
        <p:spPr>
          <a:xfrm>
            <a:off x="962025" y="2182557"/>
            <a:ext cx="3005138" cy="9826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70C2028-AA8E-AA4E-A149-CBC6E986124D}"/>
              </a:ext>
            </a:extLst>
          </p:cNvPr>
          <p:cNvSpPr/>
          <p:nvPr/>
        </p:nvSpPr>
        <p:spPr>
          <a:xfrm>
            <a:off x="5046663" y="2182557"/>
            <a:ext cx="3005137" cy="9826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3CA5B2ED-4444-0E40-85AD-06A6EFA649EB}"/>
              </a:ext>
            </a:extLst>
          </p:cNvPr>
          <p:cNvSpPr/>
          <p:nvPr/>
        </p:nvSpPr>
        <p:spPr>
          <a:xfrm>
            <a:off x="962025" y="3931920"/>
            <a:ext cx="3005138" cy="9826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5433FFE5-2B78-B144-A2CF-4F84578140AA}"/>
              </a:ext>
            </a:extLst>
          </p:cNvPr>
          <p:cNvSpPr/>
          <p:nvPr/>
        </p:nvSpPr>
        <p:spPr>
          <a:xfrm>
            <a:off x="5046663" y="3931920"/>
            <a:ext cx="3005137" cy="9826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2EBCA9E3-B8AA-DA4C-9428-280EF5F61AEA}"/>
              </a:ext>
            </a:extLst>
          </p:cNvPr>
          <p:cNvCxnSpPr/>
          <p:nvPr/>
        </p:nvCxnSpPr>
        <p:spPr>
          <a:xfrm>
            <a:off x="4170363" y="2701828"/>
            <a:ext cx="671512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6D0488F8-D40F-EC4A-8087-A2136C64808D}"/>
              </a:ext>
            </a:extLst>
          </p:cNvPr>
          <p:cNvCxnSpPr/>
          <p:nvPr/>
        </p:nvCxnSpPr>
        <p:spPr>
          <a:xfrm>
            <a:off x="4170363" y="4456271"/>
            <a:ext cx="671512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83" name="TextBox 52"/>
          <p:cNvSpPr txBox="1">
            <a:spLocks noChangeArrowheads="1"/>
          </p:cNvSpPr>
          <p:nvPr/>
        </p:nvSpPr>
        <p:spPr bwMode="auto">
          <a:xfrm>
            <a:off x="1198563" y="2354800"/>
            <a:ext cx="262731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2000" b="1" dirty="0" err="1" smtClean="0">
                <a:latin typeface="Georgia" panose="02040502050405020303" pitchFamily="18" charset="0"/>
                <a:ea typeface="맑은 고딕" panose="020B0503020000020004" pitchFamily="34" charset="-127"/>
                <a:cs typeface="Arial" panose="020B0604020202020204" pitchFamily="34" charset="0"/>
              </a:rPr>
              <a:t>Internationale</a:t>
            </a:r>
            <a:r>
              <a:rPr lang="en-US" altLang="ko-KR" sz="2000" b="1" dirty="0" smtClean="0">
                <a:latin typeface="Georgia" panose="02040502050405020303" pitchFamily="18" charset="0"/>
                <a:ea typeface="맑은 고딕" panose="020B0503020000020004" pitchFamily="34" charset="-127"/>
                <a:cs typeface="Arial" panose="020B0604020202020204" pitchFamily="34" charset="0"/>
              </a:rPr>
              <a:t> Programme</a:t>
            </a:r>
            <a:endParaRPr lang="en-US" altLang="ko-KR" sz="2000" b="1" dirty="0">
              <a:latin typeface="Georgia" panose="02040502050405020303" pitchFamily="18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54284" name="TextBox 52"/>
          <p:cNvSpPr txBox="1">
            <a:spLocks noChangeArrowheads="1"/>
          </p:cNvSpPr>
          <p:nvPr/>
        </p:nvSpPr>
        <p:spPr bwMode="auto">
          <a:xfrm>
            <a:off x="1198563" y="4110795"/>
            <a:ext cx="262731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2000" b="1" dirty="0" smtClean="0">
                <a:latin typeface="Georgia" panose="02040502050405020303" pitchFamily="18" charset="0"/>
                <a:ea typeface="맑은 고딕" panose="020B0503020000020004" pitchFamily="34" charset="-127"/>
                <a:cs typeface="Arial" panose="020B0604020202020204" pitchFamily="34" charset="0"/>
              </a:rPr>
              <a:t>Engagement und </a:t>
            </a:r>
            <a:r>
              <a:rPr lang="en-US" altLang="ko-KR" sz="2000" b="1" dirty="0" err="1" smtClean="0">
                <a:latin typeface="Georgia" panose="02040502050405020303" pitchFamily="18" charset="0"/>
                <a:ea typeface="맑은 고딕" panose="020B0503020000020004" pitchFamily="34" charset="-127"/>
                <a:cs typeface="Arial" panose="020B0604020202020204" pitchFamily="34" charset="0"/>
              </a:rPr>
              <a:t>Kommunikation</a:t>
            </a:r>
            <a:endParaRPr lang="en-US" altLang="ko-KR" sz="2000" b="1" dirty="0">
              <a:latin typeface="Georgia" panose="02040502050405020303" pitchFamily="18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54286" name="Textfeld 37"/>
          <p:cNvSpPr txBox="1">
            <a:spLocks noChangeArrowheads="1"/>
          </p:cNvSpPr>
          <p:nvPr/>
        </p:nvSpPr>
        <p:spPr bwMode="auto">
          <a:xfrm>
            <a:off x="5241925" y="2339180"/>
            <a:ext cx="2719388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538"/>
              </a:lnSpc>
            </a:pPr>
            <a:r>
              <a:rPr lang="de-DE" altLang="de-DE" sz="1200" dirty="0">
                <a:latin typeface="Georgia" panose="02040502050405020303" pitchFamily="18" charset="0"/>
              </a:rPr>
              <a:t>• </a:t>
            </a:r>
            <a:r>
              <a:rPr lang="de-DE" altLang="de-DE" sz="1200" dirty="0" smtClean="0">
                <a:latin typeface="Georgia" panose="02040502050405020303" pitchFamily="18" charset="0"/>
              </a:rPr>
              <a:t>Projektförderung </a:t>
            </a:r>
            <a:r>
              <a:rPr lang="de-DE" altLang="de-DE" sz="1200" dirty="0">
                <a:latin typeface="Georgia" panose="02040502050405020303" pitchFamily="18" charset="0"/>
              </a:rPr>
              <a:t/>
            </a:r>
            <a:br>
              <a:rPr lang="de-DE" altLang="de-DE" sz="1200" dirty="0">
                <a:latin typeface="Georgia" panose="02040502050405020303" pitchFamily="18" charset="0"/>
              </a:rPr>
            </a:br>
            <a:r>
              <a:rPr lang="de-DE" altLang="de-DE" sz="1200" dirty="0">
                <a:latin typeface="Georgia" panose="02040502050405020303" pitchFamily="18" charset="0"/>
              </a:rPr>
              <a:t>• </a:t>
            </a:r>
            <a:r>
              <a:rPr lang="de-DE" altLang="de-DE" sz="1200" dirty="0" smtClean="0">
                <a:latin typeface="Georgia" panose="02040502050405020303" pitchFamily="18" charset="0"/>
              </a:rPr>
              <a:t>Fachkräftevermittlung</a:t>
            </a:r>
            <a:endParaRPr lang="de-DE" altLang="de-DE" sz="1200" dirty="0">
              <a:latin typeface="Georgia" panose="02040502050405020303" pitchFamily="18" charset="0"/>
            </a:endParaRPr>
          </a:p>
          <a:p>
            <a:pPr>
              <a:lnSpc>
                <a:spcPts val="1538"/>
              </a:lnSpc>
            </a:pPr>
            <a:r>
              <a:rPr lang="de-DE" altLang="de-DE" sz="1200" dirty="0">
                <a:latin typeface="Georgia" panose="02040502050405020303" pitchFamily="18" charset="0"/>
              </a:rPr>
              <a:t>• </a:t>
            </a:r>
            <a:r>
              <a:rPr lang="de-DE" altLang="de-DE" sz="1200" dirty="0" smtClean="0">
                <a:latin typeface="Georgia" panose="02040502050405020303" pitchFamily="18" charset="0"/>
              </a:rPr>
              <a:t>Stipendienprogramme</a:t>
            </a:r>
            <a:endParaRPr lang="de-DE" altLang="de-DE" sz="1200" dirty="0">
              <a:latin typeface="Georgia" panose="02040502050405020303" pitchFamily="18" charset="0"/>
            </a:endParaRPr>
          </a:p>
        </p:txBody>
      </p:sp>
      <p:sp>
        <p:nvSpPr>
          <p:cNvPr id="54287" name="Textfeld 38"/>
          <p:cNvSpPr txBox="1">
            <a:spLocks noChangeArrowheads="1"/>
          </p:cNvSpPr>
          <p:nvPr/>
        </p:nvSpPr>
        <p:spPr bwMode="auto">
          <a:xfrm>
            <a:off x="5241925" y="4092318"/>
            <a:ext cx="271938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538"/>
              </a:lnSpc>
            </a:pPr>
            <a:r>
              <a:rPr lang="de-DE" altLang="de-DE" sz="1200" dirty="0">
                <a:latin typeface="Georgia" panose="02040502050405020303" pitchFamily="18" charset="0"/>
              </a:rPr>
              <a:t>• </a:t>
            </a:r>
            <a:r>
              <a:rPr lang="de-DE" altLang="de-DE" sz="1200" dirty="0" smtClean="0">
                <a:latin typeface="Georgia" panose="02040502050405020303" pitchFamily="18" charset="0"/>
              </a:rPr>
              <a:t>Politikdialog </a:t>
            </a:r>
            <a:r>
              <a:rPr lang="de-DE" altLang="de-DE" sz="1200" dirty="0">
                <a:latin typeface="Georgia" panose="02040502050405020303" pitchFamily="18" charset="0"/>
              </a:rPr>
              <a:t/>
            </a:r>
            <a:br>
              <a:rPr lang="de-DE" altLang="de-DE" sz="1200" dirty="0">
                <a:latin typeface="Georgia" panose="02040502050405020303" pitchFamily="18" charset="0"/>
              </a:rPr>
            </a:br>
            <a:r>
              <a:rPr lang="de-DE" altLang="de-DE" sz="1200" dirty="0">
                <a:latin typeface="Georgia" panose="02040502050405020303" pitchFamily="18" charset="0"/>
              </a:rPr>
              <a:t>• </a:t>
            </a:r>
            <a:r>
              <a:rPr lang="de-DE" altLang="de-DE" sz="1200" dirty="0" smtClean="0">
                <a:latin typeface="Georgia" panose="02040502050405020303" pitchFamily="18" charset="0"/>
              </a:rPr>
              <a:t>Bildungsarbeit</a:t>
            </a:r>
            <a:endParaRPr lang="de-DE" altLang="de-DE" sz="1200" dirty="0">
              <a:latin typeface="Georgia" panose="02040502050405020303" pitchFamily="18" charset="0"/>
            </a:endParaRPr>
          </a:p>
          <a:p>
            <a:pPr>
              <a:lnSpc>
                <a:spcPts val="1538"/>
              </a:lnSpc>
            </a:pPr>
            <a:r>
              <a:rPr lang="de-DE" altLang="de-DE" sz="1200" dirty="0">
                <a:latin typeface="Georgia" panose="02040502050405020303" pitchFamily="18" charset="0"/>
              </a:rPr>
              <a:t>• </a:t>
            </a:r>
            <a:r>
              <a:rPr lang="de-DE" altLang="de-DE" sz="1200" dirty="0" smtClean="0">
                <a:latin typeface="Georgia" panose="02040502050405020303" pitchFamily="18" charset="0"/>
              </a:rPr>
              <a:t>Öffentlichkeitsarbeit</a:t>
            </a:r>
            <a:endParaRPr lang="de-DE" altLang="de-DE" sz="12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 animBg="1"/>
      <p:bldP spid="21" grpId="0" animBg="1"/>
      <p:bldP spid="22" grpId="0" animBg="1"/>
      <p:bldP spid="23" grpId="0" animBg="1"/>
      <p:bldP spid="54283" grpId="0"/>
      <p:bldP spid="54284" grpId="0"/>
      <p:bldP spid="54286" grpId="0"/>
      <p:bldP spid="542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875" y="1629260"/>
            <a:ext cx="4194175" cy="1872279"/>
          </a:xfrm>
        </p:spPr>
      </p:pic>
      <p:pic>
        <p:nvPicPr>
          <p:cNvPr id="8" name="Bildplatzhalter 7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875" y="3788680"/>
            <a:ext cx="4194175" cy="1871440"/>
          </a:xfrm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DBA78F33-938E-594E-B0C8-8BB85BED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6913562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 smtClean="0">
                <a:solidFill>
                  <a:schemeClr val="tx2"/>
                </a:solidFill>
                <a:latin typeface="Georgia" charset="0"/>
              </a:rPr>
              <a:t>Internationale Programme </a:t>
            </a:r>
            <a:r>
              <a:rPr lang="de-DE" altLang="de-DE" sz="2500" b="1" dirty="0">
                <a:latin typeface="Georgia" charset="0"/>
              </a:rPr>
              <a:t/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 smtClean="0">
                <a:latin typeface="Georgia" charset="0"/>
              </a:rPr>
              <a:t>Projektförderung</a:t>
            </a:r>
            <a:endParaRPr lang="de-DE" altLang="de-DE" sz="2500" b="1" dirty="0">
              <a:latin typeface="Georgia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2409DE76-C7BA-054C-807F-7E2CF179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628775"/>
            <a:ext cx="4213225" cy="280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Zusammenarbeit mit lokalen Partnerorganisationen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Projektpartner sind 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Kirchen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kirchennahe Organisationen 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Nichtregierungsorganisationen 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Hilfe unabhängig von Religion, Nationalität oder Geschlecht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Förderung nach dem Prinzip „Hilfe zur Selbsthilfe</a:t>
            </a:r>
            <a:r>
              <a:rPr lang="de-DE" altLang="de-DE" sz="1500" dirty="0" smtClean="0">
                <a:latin typeface="Georgia" panose="02040502050405020303" pitchFamily="18" charset="0"/>
              </a:rPr>
              <a:t>“</a:t>
            </a:r>
            <a:endParaRPr lang="de-DE" sz="1500" dirty="0" smtClean="0">
              <a:latin typeface="Georgia" panose="02040502050405020303" pitchFamily="18" charset="0"/>
            </a:endParaRPr>
          </a:p>
          <a:p>
            <a:pPr eaLnBrk="1" hangingPunct="1">
              <a:lnSpc>
                <a:spcPts val="2000"/>
              </a:lnSpc>
              <a:defRPr/>
            </a:pPr>
            <a:endParaRPr lang="de-DE" sz="15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18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>
            <a:extLst>
              <a:ext uri="{FF2B5EF4-FFF2-40B4-BE49-F238E27FC236}">
                <a16:creationId xmlns:a16="http://schemas.microsoft.com/office/drawing/2014/main" id="{08AD0148-5F21-8C4E-BF66-C2DB561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757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 smtClean="0">
                <a:solidFill>
                  <a:schemeClr val="tx2"/>
                </a:solidFill>
                <a:latin typeface="Georgia" charset="0"/>
              </a:rPr>
              <a:t>Projektförderung</a:t>
            </a:r>
            <a:r>
              <a:rPr lang="de-DE" altLang="de-DE" sz="2500" b="1" dirty="0">
                <a:latin typeface="Georgia" charset="0"/>
              </a:rPr>
              <a:t/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 smtClean="0">
                <a:latin typeface="Georgia" charset="0"/>
              </a:rPr>
              <a:t>Thematische Schwerpunkte</a:t>
            </a:r>
            <a:endParaRPr lang="de-DE" altLang="de-DE" sz="2500" b="1" dirty="0">
              <a:latin typeface="Georgia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79950" y="1638822"/>
            <a:ext cx="4213225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>
            <a:spAutoFit/>
          </a:bodyPr>
          <a:lstStyle>
            <a:lvl1pPr indent="174625" defTabSz="187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87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87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87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87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87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87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87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87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699E3F"/>
              </a:buClr>
              <a:buSzPct val="60000"/>
              <a:buFont typeface="Arial" panose="020B0604020202020204" pitchFamily="34" charset="0"/>
              <a:buChar char="•"/>
            </a:pPr>
            <a:r>
              <a:rPr lang="de-DE" altLang="de-DE" sz="1500" b="1" dirty="0">
                <a:solidFill>
                  <a:srgbClr val="699E3F"/>
                </a:solidFill>
                <a:latin typeface="Georgia" panose="02040502050405020303" pitchFamily="18" charset="0"/>
              </a:rPr>
              <a:t>Ernährung</a:t>
            </a:r>
          </a:p>
          <a:p>
            <a:pPr eaLnBrk="1" hangingPunct="1">
              <a:spcAft>
                <a:spcPts val="600"/>
              </a:spcAft>
              <a:buClr>
                <a:srgbClr val="A63C38"/>
              </a:buClr>
              <a:buSzPct val="60000"/>
              <a:buFont typeface="Arial" panose="020B0604020202020204" pitchFamily="34" charset="0"/>
              <a:buChar char="•"/>
            </a:pPr>
            <a:r>
              <a:rPr lang="de-DE" altLang="de-DE" sz="1500" b="1" dirty="0" smtClean="0">
                <a:solidFill>
                  <a:srgbClr val="598797"/>
                </a:solidFill>
                <a:latin typeface="Georgia" panose="02040502050405020303" pitchFamily="18" charset="0"/>
              </a:rPr>
              <a:t>Wasser</a:t>
            </a:r>
            <a:endParaRPr lang="de-DE" altLang="de-DE" sz="1500" b="1" dirty="0" smtClean="0">
              <a:solidFill>
                <a:srgbClr val="A63C38"/>
              </a:solidFill>
              <a:latin typeface="Georgia" panose="02040502050405020303" pitchFamily="18" charset="0"/>
            </a:endParaRPr>
          </a:p>
          <a:p>
            <a:pPr eaLnBrk="1" hangingPunct="1">
              <a:spcAft>
                <a:spcPts val="600"/>
              </a:spcAft>
              <a:buClr>
                <a:srgbClr val="A63C38"/>
              </a:buClr>
              <a:buSzPct val="60000"/>
              <a:buFont typeface="Arial" panose="020B0604020202020204" pitchFamily="34" charset="0"/>
              <a:buChar char="•"/>
            </a:pPr>
            <a:r>
              <a:rPr lang="de-DE" altLang="de-DE" sz="1500" b="1" dirty="0" smtClean="0">
                <a:solidFill>
                  <a:srgbClr val="A63C38"/>
                </a:solidFill>
                <a:latin typeface="Georgia" panose="02040502050405020303" pitchFamily="18" charset="0"/>
              </a:rPr>
              <a:t>Bildung</a:t>
            </a:r>
            <a:endParaRPr lang="de-DE" altLang="de-DE" sz="1500" b="1" dirty="0">
              <a:solidFill>
                <a:srgbClr val="A63C38"/>
              </a:solidFill>
              <a:latin typeface="Georgia" panose="02040502050405020303" pitchFamily="18" charset="0"/>
            </a:endParaRPr>
          </a:p>
          <a:p>
            <a:pPr eaLnBrk="1" hangingPunct="1">
              <a:spcAft>
                <a:spcPts val="600"/>
              </a:spcAft>
              <a:buClr>
                <a:srgbClr val="989800"/>
              </a:buClr>
              <a:buSzPct val="60000"/>
              <a:buFont typeface="Arial" panose="020B0604020202020204" pitchFamily="34" charset="0"/>
              <a:buChar char="•"/>
            </a:pPr>
            <a:r>
              <a:rPr lang="de-DE" altLang="de-DE" sz="1500" b="1" dirty="0">
                <a:solidFill>
                  <a:srgbClr val="8A6549"/>
                </a:solidFill>
                <a:latin typeface="Georgia" panose="02040502050405020303" pitchFamily="18" charset="0"/>
              </a:rPr>
              <a:t>Bewahrung der </a:t>
            </a:r>
            <a:r>
              <a:rPr lang="de-DE" altLang="de-DE" sz="1500" b="1" dirty="0" smtClean="0">
                <a:solidFill>
                  <a:srgbClr val="8A6549"/>
                </a:solidFill>
                <a:latin typeface="Georgia" panose="02040502050405020303" pitchFamily="18" charset="0"/>
              </a:rPr>
              <a:t>Schöpfung</a:t>
            </a:r>
            <a:endParaRPr lang="de-DE" altLang="de-DE" sz="1500" b="1" dirty="0" smtClean="0">
              <a:solidFill>
                <a:srgbClr val="989800"/>
              </a:solidFill>
              <a:latin typeface="Georgia" panose="02040502050405020303" pitchFamily="18" charset="0"/>
            </a:endParaRPr>
          </a:p>
          <a:p>
            <a:pPr eaLnBrk="1" hangingPunct="1">
              <a:spcAft>
                <a:spcPts val="600"/>
              </a:spcAft>
              <a:buClr>
                <a:srgbClr val="989800"/>
              </a:buClr>
              <a:buSzPct val="60000"/>
              <a:buFont typeface="Arial" panose="020B0604020202020204" pitchFamily="34" charset="0"/>
              <a:buChar char="•"/>
            </a:pPr>
            <a:r>
              <a:rPr lang="de-DE" altLang="de-DE" sz="1500" b="1" dirty="0" smtClean="0">
                <a:solidFill>
                  <a:srgbClr val="989800"/>
                </a:solidFill>
                <a:latin typeface="Georgia" panose="02040502050405020303" pitchFamily="18" charset="0"/>
              </a:rPr>
              <a:t>Gesundheit</a:t>
            </a:r>
            <a:endParaRPr lang="de-DE" altLang="de-DE" sz="1500" b="1" dirty="0">
              <a:solidFill>
                <a:srgbClr val="989800"/>
              </a:solidFill>
              <a:latin typeface="Georgia" panose="02040502050405020303" pitchFamily="18" charset="0"/>
            </a:endParaRPr>
          </a:p>
          <a:p>
            <a:pPr eaLnBrk="1" hangingPunct="1">
              <a:spcAft>
                <a:spcPts val="600"/>
              </a:spcAft>
              <a:buClr>
                <a:srgbClr val="B59046"/>
              </a:buClr>
              <a:buSzPct val="60000"/>
              <a:buFont typeface="Arial" panose="020B0604020202020204" pitchFamily="34" charset="0"/>
              <a:buChar char="•"/>
            </a:pPr>
            <a:r>
              <a:rPr lang="de-DE" altLang="de-DE" sz="1500" b="1" dirty="0" smtClean="0">
                <a:solidFill>
                  <a:srgbClr val="B59046"/>
                </a:solidFill>
                <a:latin typeface="Georgia" panose="02040502050405020303" pitchFamily="18" charset="0"/>
              </a:rPr>
              <a:t>Menschenrechte </a:t>
            </a:r>
            <a:r>
              <a:rPr lang="de-DE" altLang="de-DE" sz="1500" b="1" dirty="0">
                <a:solidFill>
                  <a:srgbClr val="B59046"/>
                </a:solidFill>
                <a:latin typeface="Georgia" panose="02040502050405020303" pitchFamily="18" charset="0"/>
              </a:rPr>
              <a:t>und Frieden</a:t>
            </a:r>
          </a:p>
          <a:p>
            <a:pPr eaLnBrk="1" hangingPunct="1">
              <a:spcAft>
                <a:spcPts val="600"/>
              </a:spcAft>
              <a:buClr>
                <a:srgbClr val="80607A"/>
              </a:buClr>
              <a:buSzPct val="60000"/>
              <a:buFont typeface="Arial" panose="020B0604020202020204" pitchFamily="34" charset="0"/>
              <a:buChar char="•"/>
            </a:pPr>
            <a:r>
              <a:rPr lang="de-DE" altLang="de-DE" sz="1500" b="1" dirty="0" smtClean="0">
                <a:solidFill>
                  <a:srgbClr val="65614D"/>
                </a:solidFill>
                <a:latin typeface="Georgia" panose="02040502050405020303" pitchFamily="18" charset="0"/>
              </a:rPr>
              <a:t>Armutsbekämpfung</a:t>
            </a:r>
            <a:endParaRPr lang="de-DE" altLang="de-DE" sz="1500" b="1" dirty="0">
              <a:solidFill>
                <a:srgbClr val="65614D"/>
              </a:solidFill>
              <a:latin typeface="Georgia" panose="02040502050405020303" pitchFamily="18" charset="0"/>
            </a:endParaRPr>
          </a:p>
          <a:p>
            <a:pPr eaLnBrk="1" hangingPunct="1">
              <a:spcAft>
                <a:spcPts val="600"/>
              </a:spcAft>
              <a:buClr>
                <a:srgbClr val="80607A"/>
              </a:buClr>
              <a:buSzPct val="60000"/>
              <a:buFont typeface="Arial" panose="020B0604020202020204" pitchFamily="34" charset="0"/>
              <a:buChar char="•"/>
            </a:pPr>
            <a:r>
              <a:rPr lang="de-DE" altLang="de-DE" sz="1500" b="1" dirty="0">
                <a:solidFill>
                  <a:srgbClr val="559681"/>
                </a:solidFill>
                <a:latin typeface="Georgia" panose="02040502050405020303" pitchFamily="18" charset="0"/>
              </a:rPr>
              <a:t>Kinder und Jugendliche</a:t>
            </a:r>
          </a:p>
          <a:p>
            <a:pPr eaLnBrk="1" hangingPunct="1">
              <a:spcAft>
                <a:spcPts val="600"/>
              </a:spcAft>
              <a:buClr>
                <a:srgbClr val="80607A"/>
              </a:buClr>
              <a:buSzPct val="60000"/>
              <a:buFont typeface="Arial" panose="020B0604020202020204" pitchFamily="34" charset="0"/>
              <a:buChar char="•"/>
            </a:pPr>
            <a:r>
              <a:rPr lang="de-DE" altLang="de-DE" sz="1500" b="1" dirty="0" smtClean="0">
                <a:solidFill>
                  <a:srgbClr val="80607A"/>
                </a:solidFill>
                <a:latin typeface="Georgia" panose="02040502050405020303" pitchFamily="18" charset="0"/>
              </a:rPr>
              <a:t>Frauen</a:t>
            </a:r>
            <a:endParaRPr lang="de-DE" altLang="de-DE" sz="1500" b="1" dirty="0">
              <a:solidFill>
                <a:srgbClr val="80607A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Grafik 39"/>
          <p:cNvPicPr>
            <a:picLocks/>
          </p:cNvPicPr>
          <p:nvPr/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2627" y="1645679"/>
            <a:ext cx="1224000" cy="128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40"/>
          <p:cNvPicPr>
            <a:picLocks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25619" y="1645934"/>
            <a:ext cx="1224000" cy="12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41"/>
          <p:cNvPicPr>
            <a:picLocks/>
          </p:cNvPicPr>
          <p:nvPr/>
        </p:nvPicPr>
        <p:blipFill>
          <a:blip r:embed="rId4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40261" y="1646540"/>
            <a:ext cx="1223006" cy="127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rafik 39"/>
          <p:cNvPicPr>
            <a:picLocks/>
          </p:cNvPicPr>
          <p:nvPr/>
        </p:nvPicPr>
        <p:blipFill>
          <a:blip r:embed="rId5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0142" y="3004576"/>
            <a:ext cx="1224000" cy="128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Grafik 39"/>
          <p:cNvPicPr>
            <a:picLocks/>
          </p:cNvPicPr>
          <p:nvPr/>
        </p:nvPicPr>
        <p:blipFill>
          <a:blip r:embed="rId6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2295" y="4372745"/>
            <a:ext cx="1223573" cy="128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Grafik 40"/>
          <p:cNvPicPr>
            <a:picLocks/>
          </p:cNvPicPr>
          <p:nvPr/>
        </p:nvPicPr>
        <p:blipFill>
          <a:blip r:embed="rId7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26116" y="4380465"/>
            <a:ext cx="1223006" cy="128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Grafik 40"/>
          <p:cNvPicPr>
            <a:picLocks/>
          </p:cNvPicPr>
          <p:nvPr/>
        </p:nvPicPr>
        <p:blipFill>
          <a:blip r:embed="rId8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26116" y="3016145"/>
            <a:ext cx="1223006" cy="127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Grafik 41"/>
          <p:cNvPicPr>
            <a:picLocks/>
          </p:cNvPicPr>
          <p:nvPr/>
        </p:nvPicPr>
        <p:blipFill>
          <a:blip r:embed="rId9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43949" y="3012656"/>
            <a:ext cx="1224000" cy="128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Grafik 41"/>
          <p:cNvPicPr>
            <a:picLocks/>
          </p:cNvPicPr>
          <p:nvPr/>
        </p:nvPicPr>
        <p:blipFill>
          <a:blip r:embed="rId10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40261" y="4372718"/>
            <a:ext cx="1223006" cy="128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39"/>
          <p:cNvPicPr>
            <a:picLocks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0199" y="1650238"/>
            <a:ext cx="1224000" cy="128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40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31751" y="1645890"/>
            <a:ext cx="1224000" cy="12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41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8772" y="1646452"/>
            <a:ext cx="1223006" cy="127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rafik 39"/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0184" y="3012832"/>
            <a:ext cx="1223915" cy="128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Grafik 40"/>
          <p:cNvPicPr>
            <a:picLocks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29954" y="3015062"/>
            <a:ext cx="1223006" cy="127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Grafik 41"/>
          <p:cNvPicPr>
            <a:picLocks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8772" y="3012656"/>
            <a:ext cx="1224000" cy="128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Grafik 39"/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1188" y="4373372"/>
            <a:ext cx="1223573" cy="128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Grafik 40"/>
          <p:cNvPicPr>
            <a:picLocks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32745" y="4388487"/>
            <a:ext cx="1223006" cy="128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Grafik 41"/>
          <p:cNvPicPr>
            <a:picLocks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42222" y="4380141"/>
            <a:ext cx="1223006" cy="128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66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02" y="1639888"/>
            <a:ext cx="3841034" cy="4021137"/>
          </a:xfrm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08AD0148-5F21-8C4E-BF66-C2DB561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757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>
                <a:solidFill>
                  <a:srgbClr val="EA690B"/>
                </a:solidFill>
                <a:latin typeface="Georgia" charset="0"/>
              </a:rPr>
              <a:t>Projektförderung</a:t>
            </a:r>
            <a:r>
              <a:rPr lang="de-DE" altLang="de-DE" sz="2500" b="1" dirty="0">
                <a:latin typeface="Georgia" charset="0"/>
              </a:rPr>
              <a:t/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 smtClean="0">
                <a:solidFill>
                  <a:srgbClr val="699E3F"/>
                </a:solidFill>
                <a:latin typeface="Georgia" charset="0"/>
              </a:rPr>
              <a:t>Ernährung</a:t>
            </a:r>
            <a:endParaRPr lang="de-DE" altLang="de-DE" sz="2500" b="1" dirty="0">
              <a:solidFill>
                <a:srgbClr val="699E3F"/>
              </a:solidFill>
              <a:latin typeface="Georgia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2409DE76-C7BA-054C-807F-7E2CF179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628775"/>
            <a:ext cx="4213225" cy="282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 smtClean="0">
                <a:latin typeface="Georgia" panose="02040502050405020303" pitchFamily="18" charset="0"/>
              </a:rPr>
              <a:t>Stärkung </a:t>
            </a:r>
            <a:r>
              <a:rPr lang="de-DE" altLang="de-DE" sz="1500" dirty="0">
                <a:latin typeface="Georgia" panose="02040502050405020303" pitchFamily="18" charset="0"/>
              </a:rPr>
              <a:t>der kleinbäuerlichen Landwirtschaft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Förderung umweltfreundlicher und standortgerechter Anbaumethoden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Aufklärung über die Bedeutung einer vielfältigen und gesunden Ernährung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Einsatz für das Recht auf Nahrung und für gerechte Handelsbedingungen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Eintreten für eine internationale Regulierung des Umgangs mit Land und natürlichen </a:t>
            </a:r>
            <a:r>
              <a:rPr lang="de-DE" altLang="de-DE" sz="1500" dirty="0" smtClean="0">
                <a:latin typeface="Georgia" panose="02040502050405020303" pitchFamily="18" charset="0"/>
              </a:rPr>
              <a:t>Ressourcen</a:t>
            </a:r>
            <a:endParaRPr lang="de-DE" sz="1500" dirty="0" smtClean="0">
              <a:latin typeface="Georgia" panose="02040502050405020303" pitchFamily="18" charset="0"/>
            </a:endParaRPr>
          </a:p>
          <a:p>
            <a:pPr eaLnBrk="1" hangingPunct="1">
              <a:lnSpc>
                <a:spcPts val="2000"/>
              </a:lnSpc>
              <a:defRPr/>
            </a:pPr>
            <a:endParaRPr lang="de-DE" sz="15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31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777" y="1639888"/>
            <a:ext cx="3841684" cy="4021137"/>
          </a:xfrm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08AD0148-5F21-8C4E-BF66-C2DB561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757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>
                <a:solidFill>
                  <a:schemeClr val="tx2"/>
                </a:solidFill>
                <a:latin typeface="Georgia" charset="0"/>
              </a:rPr>
              <a:t>Projektförderung</a:t>
            </a:r>
            <a:r>
              <a:rPr lang="de-DE" altLang="de-DE" sz="2500" b="1" dirty="0">
                <a:latin typeface="Georgia" charset="0"/>
              </a:rPr>
              <a:t/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 smtClean="0">
                <a:solidFill>
                  <a:srgbClr val="598797"/>
                </a:solidFill>
                <a:latin typeface="Georgia" charset="0"/>
              </a:rPr>
              <a:t>Wasser</a:t>
            </a:r>
            <a:endParaRPr lang="de-DE" altLang="de-DE" sz="2500" b="1" dirty="0">
              <a:solidFill>
                <a:srgbClr val="598797"/>
              </a:solidFill>
              <a:latin typeface="Georgia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2409DE76-C7BA-054C-807F-7E2CF179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628775"/>
            <a:ext cx="42132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Förderung von Projekten zur Verbesserung der Trinkwasserversorgung, vor allem im ländlichen Raum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Unterstützung bei der Entwicklung von angepassten Systemen sparsamer und effizienter Wassernutzung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Engagement für eine sozial gerechte und nachhaltige </a:t>
            </a:r>
            <a:r>
              <a:rPr lang="de-DE" altLang="de-DE" sz="1500" dirty="0" smtClean="0">
                <a:latin typeface="Georgia" panose="02040502050405020303" pitchFamily="18" charset="0"/>
              </a:rPr>
              <a:t>Wasserpolitik</a:t>
            </a:r>
            <a:endParaRPr lang="de-DE" sz="1500" dirty="0" smtClean="0">
              <a:latin typeface="Georgia" panose="02040502050405020303" pitchFamily="18" charset="0"/>
            </a:endParaRPr>
          </a:p>
          <a:p>
            <a:pPr eaLnBrk="1" hangingPunct="1">
              <a:lnSpc>
                <a:spcPts val="2000"/>
              </a:lnSpc>
              <a:defRPr/>
            </a:pPr>
            <a:endParaRPr lang="de-DE" sz="15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82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778" y="1640158"/>
            <a:ext cx="3841681" cy="4020597"/>
          </a:xfrm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08AD0148-5F21-8C4E-BF66-C2DB561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757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>
                <a:solidFill>
                  <a:schemeClr val="tx2"/>
                </a:solidFill>
                <a:latin typeface="Georgia" charset="0"/>
              </a:rPr>
              <a:t>Projektförderung</a:t>
            </a:r>
            <a:r>
              <a:rPr lang="de-DE" altLang="de-DE" sz="2500" b="1" dirty="0">
                <a:latin typeface="Georgia" charset="0"/>
              </a:rPr>
              <a:t/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 smtClean="0">
                <a:solidFill>
                  <a:srgbClr val="A63C38"/>
                </a:solidFill>
                <a:latin typeface="Georgia" charset="0"/>
              </a:rPr>
              <a:t>Bildung</a:t>
            </a:r>
            <a:endParaRPr lang="de-DE" altLang="de-DE" sz="2500" b="1" dirty="0">
              <a:solidFill>
                <a:srgbClr val="A63C38"/>
              </a:solidFill>
              <a:latin typeface="Georgia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2409DE76-C7BA-054C-807F-7E2CF179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628775"/>
            <a:ext cx="42132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Förderung von Bildungs- und Ausbildungsprojekten, vor allem in ländlichen Gebieten und städtischen Armenvierteln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Einforderung des Rechts auf Bildung, insbesondere für ethnische Minderheiten und andere benachteiligte Bevölkerungsgruppen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Unterstützung der Partnerorganisationen, für Bildungsreformen </a:t>
            </a:r>
            <a:r>
              <a:rPr lang="de-DE" altLang="de-DE" sz="1500" dirty="0" smtClean="0">
                <a:latin typeface="Georgia" panose="02040502050405020303" pitchFamily="18" charset="0"/>
              </a:rPr>
              <a:t>einzutreten</a:t>
            </a:r>
            <a:endParaRPr lang="de-DE" sz="1500" dirty="0" smtClean="0">
              <a:latin typeface="Georgia" panose="02040502050405020303" pitchFamily="18" charset="0"/>
            </a:endParaRPr>
          </a:p>
          <a:p>
            <a:pPr eaLnBrk="1" hangingPunct="1">
              <a:lnSpc>
                <a:spcPts val="2000"/>
              </a:lnSpc>
              <a:defRPr/>
            </a:pPr>
            <a:endParaRPr lang="de-DE" sz="15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46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652" y="1639888"/>
            <a:ext cx="3841933" cy="4021137"/>
          </a:xfrm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08AD0148-5F21-8C4E-BF66-C2DB561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757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>
                <a:solidFill>
                  <a:schemeClr val="tx2"/>
                </a:solidFill>
                <a:latin typeface="Georgia" charset="0"/>
              </a:rPr>
              <a:t>Projektförderung</a:t>
            </a:r>
            <a:r>
              <a:rPr lang="de-DE" altLang="de-DE" sz="2500" b="1" dirty="0">
                <a:latin typeface="Georgia" charset="0"/>
              </a:rPr>
              <a:t/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 smtClean="0">
                <a:solidFill>
                  <a:srgbClr val="8A6549"/>
                </a:solidFill>
                <a:latin typeface="Georgia" charset="0"/>
              </a:rPr>
              <a:t>Bewahrung der Schöpfung</a:t>
            </a:r>
            <a:endParaRPr lang="de-DE" altLang="de-DE" sz="2500" b="1" dirty="0">
              <a:solidFill>
                <a:srgbClr val="8A6549"/>
              </a:solidFill>
              <a:latin typeface="Georgia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2409DE76-C7BA-054C-807F-7E2CF179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628775"/>
            <a:ext cx="4213225" cy="228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Unterstützung von Kleinbauernfamilien, Landlosen und Indigenen in ihrem Kampf gegen die Zerstörung der Umwelt und den Raubbau an der Natur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Förderung von Projekten, in denen die Folgen des Klimawandels gemildert werden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Einsatz für eine nachhaltige und zukunftsfähige Lebens- und </a:t>
            </a:r>
            <a:r>
              <a:rPr lang="de-DE" altLang="de-DE" sz="1500" dirty="0" smtClean="0">
                <a:latin typeface="Georgia" panose="02040502050405020303" pitchFamily="18" charset="0"/>
              </a:rPr>
              <a:t>Wirtschaftsweise</a:t>
            </a:r>
            <a:endParaRPr lang="de-DE" sz="1500" dirty="0" smtClean="0">
              <a:latin typeface="Georgia" panose="02040502050405020303" pitchFamily="18" charset="0"/>
            </a:endParaRPr>
          </a:p>
          <a:p>
            <a:pPr eaLnBrk="1" hangingPunct="1">
              <a:lnSpc>
                <a:spcPts val="2000"/>
              </a:lnSpc>
              <a:defRPr/>
            </a:pPr>
            <a:endParaRPr lang="de-DE" sz="15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56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>
            <a:extLst>
              <a:ext uri="{FF2B5EF4-FFF2-40B4-BE49-F238E27FC236}">
                <a16:creationId xmlns:a16="http://schemas.microsoft.com/office/drawing/2014/main" id="{08AD0148-5F21-8C4E-BF66-C2DB561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757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>
                <a:solidFill>
                  <a:schemeClr val="tx2"/>
                </a:solidFill>
                <a:latin typeface="Georgia" charset="0"/>
              </a:rPr>
              <a:t>Projektförderung</a:t>
            </a:r>
            <a:r>
              <a:rPr lang="de-DE" altLang="de-DE" sz="2500" b="1" dirty="0">
                <a:latin typeface="Georgia" charset="0"/>
              </a:rPr>
              <a:t/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 smtClean="0">
                <a:solidFill>
                  <a:srgbClr val="989800"/>
                </a:solidFill>
                <a:latin typeface="Georgia" charset="0"/>
              </a:rPr>
              <a:t>Gesundheit</a:t>
            </a:r>
            <a:endParaRPr lang="de-DE" altLang="de-DE" sz="2500" b="1" dirty="0">
              <a:solidFill>
                <a:srgbClr val="989800"/>
              </a:solidFill>
              <a:latin typeface="Georgia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2409DE76-C7BA-054C-807F-7E2CF179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628775"/>
            <a:ext cx="4213225" cy="305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Unterstützung von Gesundheitsprogrammen, vor allem in ländlichen Regionen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Aufklärung über Ursachen von Krankheiten und Möglichkeiten der Vorbeugung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Förderung von Maßnahmen zur Eindämmung der Corona-Pandemie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Einsatz dafür, dass HIV-Infizierte Zugang zu Medikamenten erhalten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Projekte zur Förderung und Wiedereingliederung von alten Menschen und Menschen mit </a:t>
            </a:r>
            <a:r>
              <a:rPr lang="de-DE" altLang="de-DE" sz="1500" dirty="0" smtClean="0">
                <a:latin typeface="Georgia" panose="02040502050405020303" pitchFamily="18" charset="0"/>
              </a:rPr>
              <a:t>Behinderungen</a:t>
            </a:r>
            <a:endParaRPr lang="de-DE" sz="1500" dirty="0" smtClean="0">
              <a:latin typeface="Georgia" panose="02040502050405020303" pitchFamily="18" charset="0"/>
            </a:endParaRPr>
          </a:p>
          <a:p>
            <a:pPr eaLnBrk="1" hangingPunct="1">
              <a:lnSpc>
                <a:spcPts val="2000"/>
              </a:lnSpc>
              <a:defRPr/>
            </a:pPr>
            <a:endParaRPr lang="de-DE" sz="1500" dirty="0">
              <a:latin typeface="Georgia" panose="02040502050405020303" pitchFamily="18" charset="0"/>
            </a:endParaRPr>
          </a:p>
        </p:txBody>
      </p:sp>
      <p:pic>
        <p:nvPicPr>
          <p:cNvPr id="5" name="Bildplatzhalter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21" y="1639888"/>
            <a:ext cx="3842196" cy="4021137"/>
          </a:xfrm>
        </p:spPr>
      </p:pic>
    </p:spTree>
    <p:extLst>
      <p:ext uri="{BB962C8B-B14F-4D97-AF65-F5344CB8AC3E}">
        <p14:creationId xmlns:p14="http://schemas.microsoft.com/office/powerpoint/2010/main" val="29368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47" y="1639888"/>
            <a:ext cx="3841144" cy="4021137"/>
          </a:xfrm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08AD0148-5F21-8C4E-BF66-C2DB561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757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>
                <a:solidFill>
                  <a:schemeClr val="tx2"/>
                </a:solidFill>
                <a:latin typeface="Georgia" charset="0"/>
              </a:rPr>
              <a:t>Projektförderung</a:t>
            </a:r>
            <a:r>
              <a:rPr lang="de-DE" altLang="de-DE" sz="2500" b="1" dirty="0">
                <a:latin typeface="Georgia" charset="0"/>
              </a:rPr>
              <a:t/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 smtClean="0">
                <a:solidFill>
                  <a:srgbClr val="B59046"/>
                </a:solidFill>
                <a:latin typeface="Georgia" charset="0"/>
              </a:rPr>
              <a:t>Menschenrechte und Frieden</a:t>
            </a:r>
            <a:endParaRPr lang="de-DE" altLang="de-DE" sz="2500" b="1" dirty="0">
              <a:solidFill>
                <a:srgbClr val="B59046"/>
              </a:solidFill>
              <a:latin typeface="Georgia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2409DE76-C7BA-054C-807F-7E2CF179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628775"/>
            <a:ext cx="4213225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Beistand für Menschen, deren Rechte missachtet werden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Unterstützung von Organisationen, die Menschenrechtsverstöße dokumentieren und Rechtsbeistand leisten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Förderung des Dialogs zwischen den Religionen und der Versöhnung verfeindeter Volksgruppen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Einsatz für Demokratie und politische Teilhabe sowie die Rechte von Migrantinnen und </a:t>
            </a:r>
            <a:r>
              <a:rPr lang="de-DE" altLang="de-DE" sz="1500" dirty="0" smtClean="0">
                <a:latin typeface="Georgia" panose="02040502050405020303" pitchFamily="18" charset="0"/>
              </a:rPr>
              <a:t>Migranten</a:t>
            </a:r>
            <a:endParaRPr lang="de-DE" sz="1500" dirty="0" smtClean="0">
              <a:latin typeface="Georgia" panose="02040502050405020303" pitchFamily="18" charset="0"/>
            </a:endParaRPr>
          </a:p>
          <a:p>
            <a:pPr eaLnBrk="1" hangingPunct="1">
              <a:lnSpc>
                <a:spcPts val="2000"/>
              </a:lnSpc>
              <a:defRPr/>
            </a:pPr>
            <a:endParaRPr lang="de-DE" sz="15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72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>
            <a:extLst>
              <a:ext uri="{FF2B5EF4-FFF2-40B4-BE49-F238E27FC236}">
                <a16:creationId xmlns:a16="http://schemas.microsoft.com/office/drawing/2014/main" id="{08AD0148-5F21-8C4E-BF66-C2DB561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757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 smtClean="0">
                <a:solidFill>
                  <a:schemeClr val="tx2"/>
                </a:solidFill>
                <a:latin typeface="Georgia" charset="0"/>
              </a:rPr>
              <a:t>Brot für die Welt</a:t>
            </a:r>
            <a:r>
              <a:rPr lang="de-DE" altLang="de-DE" sz="2500" b="1" dirty="0">
                <a:latin typeface="Georgia" charset="0"/>
              </a:rPr>
              <a:t/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 smtClean="0">
                <a:latin typeface="Georgia" charset="0"/>
              </a:rPr>
              <a:t>Würde für den Menschen</a:t>
            </a:r>
            <a:endParaRPr lang="de-DE" altLang="de-DE" sz="2500" b="1" dirty="0">
              <a:latin typeface="Georgia" charset="0"/>
            </a:endParaRPr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88" y="1629628"/>
            <a:ext cx="8281987" cy="4030543"/>
          </a:xfrm>
        </p:spPr>
      </p:pic>
    </p:spTree>
    <p:extLst>
      <p:ext uri="{BB962C8B-B14F-4D97-AF65-F5344CB8AC3E}">
        <p14:creationId xmlns:p14="http://schemas.microsoft.com/office/powerpoint/2010/main" val="197950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912" y="1640298"/>
            <a:ext cx="3841413" cy="4020317"/>
          </a:xfrm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08AD0148-5F21-8C4E-BF66-C2DB561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757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>
                <a:solidFill>
                  <a:schemeClr val="tx2"/>
                </a:solidFill>
                <a:latin typeface="Georgia" charset="0"/>
              </a:rPr>
              <a:t>Projektförderung</a:t>
            </a:r>
            <a:r>
              <a:rPr lang="de-DE" altLang="de-DE" sz="2500" b="1" dirty="0">
                <a:latin typeface="Georgia" charset="0"/>
              </a:rPr>
              <a:t/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 smtClean="0">
                <a:solidFill>
                  <a:srgbClr val="65614D"/>
                </a:solidFill>
                <a:latin typeface="Georgia" charset="0"/>
              </a:rPr>
              <a:t>Armutsbekämpfung</a:t>
            </a:r>
            <a:endParaRPr lang="de-DE" altLang="de-DE" sz="2500" b="1" dirty="0">
              <a:solidFill>
                <a:srgbClr val="65614D"/>
              </a:solidFill>
              <a:latin typeface="Georgia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2409DE76-C7BA-054C-807F-7E2CF179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628775"/>
            <a:ext cx="4213225" cy="177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Förderung von Projekten, die Kleinbauernfamilien höhere Erträge und damit ein besseres Einkommen ermöglichen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Schaffung alternativer Einkommensquellen, insbesondere für Frauen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Einsatz für den Fairen </a:t>
            </a:r>
            <a:r>
              <a:rPr lang="de-DE" altLang="de-DE" sz="1500" dirty="0" smtClean="0">
                <a:latin typeface="Georgia" panose="02040502050405020303" pitchFamily="18" charset="0"/>
              </a:rPr>
              <a:t>Handel</a:t>
            </a:r>
            <a:endParaRPr lang="de-DE" sz="1500" dirty="0" smtClean="0">
              <a:latin typeface="Georgia" panose="02040502050405020303" pitchFamily="18" charset="0"/>
            </a:endParaRPr>
          </a:p>
          <a:p>
            <a:pPr eaLnBrk="1" hangingPunct="1">
              <a:lnSpc>
                <a:spcPts val="2000"/>
              </a:lnSpc>
              <a:defRPr/>
            </a:pPr>
            <a:endParaRPr lang="de-DE" sz="15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67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418" y="1639888"/>
            <a:ext cx="3840401" cy="4021137"/>
          </a:xfrm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08AD0148-5F21-8C4E-BF66-C2DB561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757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>
                <a:solidFill>
                  <a:schemeClr val="tx2"/>
                </a:solidFill>
                <a:latin typeface="Georgia" charset="0"/>
              </a:rPr>
              <a:t>Projektförderung</a:t>
            </a:r>
            <a:r>
              <a:rPr lang="de-DE" altLang="de-DE" sz="2500" b="1" dirty="0">
                <a:latin typeface="Georgia" charset="0"/>
              </a:rPr>
              <a:t/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 smtClean="0">
                <a:solidFill>
                  <a:srgbClr val="559681"/>
                </a:solidFill>
                <a:latin typeface="Georgia" charset="0"/>
              </a:rPr>
              <a:t>Kinder und Jugendliche</a:t>
            </a:r>
            <a:endParaRPr lang="de-DE" altLang="de-DE" sz="2500" b="1" dirty="0">
              <a:solidFill>
                <a:srgbClr val="559681"/>
              </a:solidFill>
              <a:latin typeface="Georgia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2409DE76-C7BA-054C-807F-7E2CF179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628775"/>
            <a:ext cx="4213225" cy="228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Förderung von Projekten, die (ehemaligen) </a:t>
            </a:r>
            <a:r>
              <a:rPr lang="de-DE" altLang="de-DE" sz="1500" dirty="0" smtClean="0">
                <a:latin typeface="Georgia" panose="02040502050405020303" pitchFamily="18" charset="0"/>
              </a:rPr>
              <a:t>Kinderarbeitern</a:t>
            </a:r>
            <a:r>
              <a:rPr lang="de-DE" altLang="de-DE" sz="1500" dirty="0">
                <a:latin typeface="Georgia" panose="02040502050405020303" pitchFamily="18" charset="0"/>
              </a:rPr>
              <a:t>, Straßenkindern und Kindersoldaten Schutz und Halt bieten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Bildungs- und Ausbildungsprogramme für Kinder und Jugendliche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Unterstützung von Ernährungs- und </a:t>
            </a:r>
            <a:r>
              <a:rPr lang="de-DE" altLang="de-DE" sz="1500" dirty="0" smtClean="0">
                <a:latin typeface="Georgia" panose="02040502050405020303" pitchFamily="18" charset="0"/>
              </a:rPr>
              <a:t>Gesundheitsprogrammen</a:t>
            </a:r>
            <a:r>
              <a:rPr lang="de-DE" altLang="de-DE" sz="1500" dirty="0">
                <a:latin typeface="Georgia" panose="02040502050405020303" pitchFamily="18" charset="0"/>
              </a:rPr>
              <a:t>, von denen zuallererst Kinder </a:t>
            </a:r>
            <a:r>
              <a:rPr lang="de-DE" altLang="de-DE" sz="1500" dirty="0" smtClean="0">
                <a:latin typeface="Georgia" panose="02040502050405020303" pitchFamily="18" charset="0"/>
              </a:rPr>
              <a:t>profitieren</a:t>
            </a:r>
            <a:endParaRPr lang="de-DE" sz="1500" dirty="0" smtClean="0">
              <a:latin typeface="Georgia" panose="02040502050405020303" pitchFamily="18" charset="0"/>
            </a:endParaRPr>
          </a:p>
          <a:p>
            <a:pPr eaLnBrk="1" hangingPunct="1">
              <a:lnSpc>
                <a:spcPts val="2000"/>
              </a:lnSpc>
              <a:defRPr/>
            </a:pPr>
            <a:endParaRPr lang="de-DE" sz="15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97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34" y="1640142"/>
            <a:ext cx="3841569" cy="4020629"/>
          </a:xfrm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08AD0148-5F21-8C4E-BF66-C2DB561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757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>
                <a:solidFill>
                  <a:schemeClr val="tx2"/>
                </a:solidFill>
                <a:latin typeface="Georgia" charset="0"/>
              </a:rPr>
              <a:t>Projektförderung</a:t>
            </a:r>
            <a:r>
              <a:rPr lang="de-DE" altLang="de-DE" sz="2500" b="1" dirty="0">
                <a:latin typeface="Georgia" charset="0"/>
              </a:rPr>
              <a:t/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 smtClean="0">
                <a:solidFill>
                  <a:srgbClr val="80607A"/>
                </a:solidFill>
                <a:latin typeface="Georgia" charset="0"/>
              </a:rPr>
              <a:t>Frauen</a:t>
            </a:r>
            <a:endParaRPr lang="de-DE" altLang="de-DE" sz="2500" b="1" dirty="0">
              <a:solidFill>
                <a:srgbClr val="80607A"/>
              </a:solidFill>
              <a:latin typeface="Georgia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2409DE76-C7BA-054C-807F-7E2CF179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628775"/>
            <a:ext cx="4213225" cy="177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Förderung von Initiativen, die Frauen wirtschaftlich stärken und sie befähigen, ihre Rechte einzufordern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 err="1">
                <a:latin typeface="Georgia" panose="02040502050405020303" pitchFamily="18" charset="0"/>
              </a:rPr>
              <a:t>Infragestellen</a:t>
            </a:r>
            <a:r>
              <a:rPr lang="de-DE" altLang="de-DE" sz="1500" dirty="0">
                <a:latin typeface="Georgia" panose="02040502050405020303" pitchFamily="18" charset="0"/>
              </a:rPr>
              <a:t> von traditionellen Rollenbildern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Unterstützung von Projekten, die Männer und Frauen gleichermaßen </a:t>
            </a:r>
            <a:r>
              <a:rPr lang="de-DE" altLang="de-DE" sz="1500" dirty="0" smtClean="0">
                <a:latin typeface="Georgia" panose="02040502050405020303" pitchFamily="18" charset="0"/>
              </a:rPr>
              <a:t>berücksichtigen</a:t>
            </a:r>
            <a:endParaRPr lang="de-DE" sz="1500" dirty="0" smtClean="0">
              <a:latin typeface="Georgia" panose="02040502050405020303" pitchFamily="18" charset="0"/>
            </a:endParaRPr>
          </a:p>
          <a:p>
            <a:pPr eaLnBrk="1" hangingPunct="1">
              <a:lnSpc>
                <a:spcPts val="2000"/>
              </a:lnSpc>
              <a:defRPr/>
            </a:pPr>
            <a:endParaRPr lang="de-DE" sz="15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41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>
            <a:extLst>
              <a:ext uri="{FF2B5EF4-FFF2-40B4-BE49-F238E27FC236}">
                <a16:creationId xmlns:a16="http://schemas.microsoft.com/office/drawing/2014/main" id="{08AD0148-5F21-8C4E-BF66-C2DB561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757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 smtClean="0">
                <a:solidFill>
                  <a:schemeClr val="tx2"/>
                </a:solidFill>
                <a:latin typeface="Georgia" charset="0"/>
              </a:rPr>
              <a:t>Internationale Programme</a:t>
            </a:r>
            <a:r>
              <a:rPr lang="de-DE" altLang="de-DE" sz="2500" b="1" dirty="0">
                <a:latin typeface="Georgia" charset="0"/>
              </a:rPr>
              <a:t/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 smtClean="0">
                <a:latin typeface="Georgia" charset="0"/>
              </a:rPr>
              <a:t>Projektzyklus</a:t>
            </a:r>
            <a:endParaRPr lang="de-DE" altLang="de-DE" sz="2500" b="1" dirty="0">
              <a:latin typeface="Georgia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9606" y="1638676"/>
            <a:ext cx="8265150" cy="4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00"/>
                    </a14:imgEffect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768" y="1631192"/>
            <a:ext cx="8281987" cy="4030543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08050" y="2525712"/>
            <a:ext cx="13144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de-DE" sz="1500" b="1">
                <a:latin typeface="Georgia" panose="02040502050405020303" pitchFamily="18" charset="0"/>
              </a:rPr>
              <a:t>Prüfung</a:t>
            </a: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1574800" y="2138362"/>
            <a:ext cx="0" cy="368300"/>
          </a:xfrm>
          <a:prstGeom prst="line">
            <a:avLst/>
          </a:prstGeom>
          <a:noFill/>
          <a:ln w="28575">
            <a:solidFill>
              <a:srgbClr val="D4490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120775" y="1806575"/>
            <a:ext cx="8572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de-DE" sz="1500" b="1" dirty="0">
                <a:latin typeface="Georgia" panose="02040502050405020303" pitchFamily="18" charset="0"/>
              </a:rPr>
              <a:t>Antrag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11188" y="3317875"/>
            <a:ext cx="21891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de-DE" sz="1500" b="1">
                <a:latin typeface="Georgia" panose="02040502050405020303" pitchFamily="18" charset="0"/>
              </a:rPr>
              <a:t>Bewilligungsvorlage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855663" y="4183062"/>
            <a:ext cx="14478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de-DE" sz="1500" b="1">
                <a:latin typeface="Georgia" panose="02040502050405020303" pitchFamily="18" charset="0"/>
              </a:rPr>
              <a:t>Bewilligung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103313" y="5099050"/>
            <a:ext cx="9334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de-DE" sz="1500" b="1">
                <a:latin typeface="Georgia" panose="02040502050405020303" pitchFamily="18" charset="0"/>
              </a:rPr>
              <a:t>Vertrag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824163" y="5099050"/>
            <a:ext cx="8382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de-DE" sz="1500" b="1">
                <a:latin typeface="Georgia" panose="02040502050405020303" pitchFamily="18" charset="0"/>
              </a:rPr>
              <a:t>1. Rate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514850" y="5099050"/>
            <a:ext cx="18240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de-DE" sz="1500" b="1">
                <a:latin typeface="Georgia" panose="02040502050405020303" pitchFamily="18" charset="0"/>
              </a:rPr>
              <a:t>Zwischenbericht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7415213" y="5099050"/>
            <a:ext cx="9969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de-DE" sz="1500" b="1">
                <a:latin typeface="Georgia" panose="02040502050405020303" pitchFamily="18" charset="0"/>
              </a:rPr>
              <a:t>Prüfung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7434263" y="4186237"/>
            <a:ext cx="86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de-DE" sz="1500" b="1">
                <a:latin typeface="Georgia" panose="02040502050405020303" pitchFamily="18" charset="0"/>
              </a:rPr>
              <a:t>2. Rate</a:t>
            </a:r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>
            <a:off x="3854450" y="5270500"/>
            <a:ext cx="457200" cy="0"/>
          </a:xfrm>
          <a:prstGeom prst="line">
            <a:avLst/>
          </a:prstGeom>
          <a:noFill/>
          <a:ln w="28575">
            <a:solidFill>
              <a:srgbClr val="D4490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1574800" y="3722687"/>
            <a:ext cx="0" cy="368300"/>
          </a:xfrm>
          <a:prstGeom prst="line">
            <a:avLst/>
          </a:prstGeom>
          <a:noFill/>
          <a:ln w="28575">
            <a:solidFill>
              <a:srgbClr val="D4490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1574800" y="4665662"/>
            <a:ext cx="0" cy="368300"/>
          </a:xfrm>
          <a:prstGeom prst="line">
            <a:avLst/>
          </a:prstGeom>
          <a:noFill/>
          <a:ln w="28575">
            <a:solidFill>
              <a:srgbClr val="D4490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1574800" y="2930525"/>
            <a:ext cx="0" cy="368300"/>
          </a:xfrm>
          <a:prstGeom prst="line">
            <a:avLst/>
          </a:prstGeom>
          <a:noFill/>
          <a:ln w="28575">
            <a:solidFill>
              <a:srgbClr val="D4490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2222500" y="5272087"/>
            <a:ext cx="457200" cy="0"/>
          </a:xfrm>
          <a:prstGeom prst="line">
            <a:avLst/>
          </a:prstGeom>
          <a:noFill/>
          <a:ln w="28575">
            <a:solidFill>
              <a:srgbClr val="D4490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 flipV="1">
            <a:off x="7912100" y="3722687"/>
            <a:ext cx="0" cy="360363"/>
          </a:xfrm>
          <a:prstGeom prst="line">
            <a:avLst/>
          </a:prstGeom>
          <a:noFill/>
          <a:ln w="28575">
            <a:solidFill>
              <a:srgbClr val="D4490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6543675" y="5270500"/>
            <a:ext cx="457200" cy="0"/>
          </a:xfrm>
          <a:prstGeom prst="line">
            <a:avLst/>
          </a:prstGeom>
          <a:noFill/>
          <a:ln w="28575">
            <a:solidFill>
              <a:srgbClr val="D4490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flipV="1">
            <a:off x="7912100" y="2147887"/>
            <a:ext cx="0" cy="358775"/>
          </a:xfrm>
          <a:prstGeom prst="line">
            <a:avLst/>
          </a:prstGeom>
          <a:noFill/>
          <a:ln w="28575">
            <a:solidFill>
              <a:srgbClr val="D4490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6956425" y="3317875"/>
            <a:ext cx="18240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de-DE" sz="1500" b="1">
                <a:latin typeface="Georgia" panose="02040502050405020303" pitchFamily="18" charset="0"/>
              </a:rPr>
              <a:t>Zwischenbericht</a:t>
            </a: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7415213" y="2525712"/>
            <a:ext cx="9969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de-DE" sz="1500" b="1">
                <a:latin typeface="Georgia" panose="02040502050405020303" pitchFamily="18" charset="0"/>
              </a:rPr>
              <a:t>Prüfung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7432675" y="1809750"/>
            <a:ext cx="86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de-DE" sz="1500" b="1">
                <a:latin typeface="Georgia" panose="02040502050405020303" pitchFamily="18" charset="0"/>
              </a:rPr>
              <a:t>3. Rate</a:t>
            </a:r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 flipH="1">
            <a:off x="4220368" y="1989138"/>
            <a:ext cx="360363" cy="0"/>
          </a:xfrm>
          <a:prstGeom prst="line">
            <a:avLst/>
          </a:prstGeom>
          <a:noFill/>
          <a:ln w="28575">
            <a:solidFill>
              <a:srgbClr val="D4490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4851400" y="1808162"/>
            <a:ext cx="16351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de-DE" sz="1500" b="1">
                <a:latin typeface="Georgia" panose="02040502050405020303" pitchFamily="18" charset="0"/>
              </a:rPr>
              <a:t>Schlussbericht</a:t>
            </a: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2874963" y="1806575"/>
            <a:ext cx="9969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de-DE" sz="1500" b="1">
                <a:latin typeface="Georgia" panose="02040502050405020303" pitchFamily="18" charset="0"/>
              </a:rPr>
              <a:t>Prüfung</a:t>
            </a:r>
          </a:p>
        </p:txBody>
      </p:sp>
      <p:sp>
        <p:nvSpPr>
          <p:cNvPr id="34" name="Line 24"/>
          <p:cNvSpPr>
            <a:spLocks noChangeShapeType="1"/>
          </p:cNvSpPr>
          <p:nvPr/>
        </p:nvSpPr>
        <p:spPr bwMode="auto">
          <a:xfrm flipH="1">
            <a:off x="2271712" y="1986040"/>
            <a:ext cx="358775" cy="0"/>
          </a:xfrm>
          <a:prstGeom prst="line">
            <a:avLst/>
          </a:prstGeom>
          <a:noFill/>
          <a:ln w="28575">
            <a:solidFill>
              <a:srgbClr val="D4490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" name="Line 24"/>
          <p:cNvSpPr>
            <a:spLocks noChangeShapeType="1"/>
          </p:cNvSpPr>
          <p:nvPr/>
        </p:nvSpPr>
        <p:spPr bwMode="auto">
          <a:xfrm flipH="1">
            <a:off x="6688138" y="2001837"/>
            <a:ext cx="503237" cy="0"/>
          </a:xfrm>
          <a:prstGeom prst="line">
            <a:avLst/>
          </a:prstGeom>
          <a:noFill/>
          <a:ln w="28575">
            <a:solidFill>
              <a:srgbClr val="D4490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Line 23"/>
          <p:cNvSpPr>
            <a:spLocks noChangeShapeType="1"/>
          </p:cNvSpPr>
          <p:nvPr/>
        </p:nvSpPr>
        <p:spPr bwMode="auto">
          <a:xfrm flipV="1">
            <a:off x="7912100" y="4600779"/>
            <a:ext cx="0" cy="360363"/>
          </a:xfrm>
          <a:prstGeom prst="line">
            <a:avLst/>
          </a:prstGeom>
          <a:noFill/>
          <a:ln w="28575">
            <a:solidFill>
              <a:srgbClr val="D4490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" name="Line 23"/>
          <p:cNvSpPr>
            <a:spLocks noChangeShapeType="1"/>
          </p:cNvSpPr>
          <p:nvPr/>
        </p:nvSpPr>
        <p:spPr bwMode="auto">
          <a:xfrm flipV="1">
            <a:off x="7912100" y="2846387"/>
            <a:ext cx="0" cy="360363"/>
          </a:xfrm>
          <a:prstGeom prst="line">
            <a:avLst/>
          </a:prstGeom>
          <a:noFill/>
          <a:ln w="28575">
            <a:solidFill>
              <a:srgbClr val="D4490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646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 autoUpdateAnimBg="0"/>
      <p:bldP spid="10" grpId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8" grpId="0" autoUpdateAnimBg="0"/>
      <p:bldP spid="29" grpId="0" autoUpdateAnimBg="0"/>
      <p:bldP spid="30" grpId="0" autoUpdateAnimBg="0"/>
      <p:bldP spid="32" grpId="0" autoUpdateAnimBg="0"/>
      <p:bldP spid="3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19" y="1639888"/>
            <a:ext cx="3841200" cy="4021137"/>
          </a:xfrm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08AD0148-5F21-8C4E-BF66-C2DB561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757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 smtClean="0">
                <a:solidFill>
                  <a:schemeClr val="tx2"/>
                </a:solidFill>
                <a:latin typeface="Georgia" charset="0"/>
              </a:rPr>
              <a:t>Internationale Programme</a:t>
            </a:r>
            <a:r>
              <a:rPr lang="de-DE" altLang="de-DE" sz="2500" b="1" dirty="0">
                <a:latin typeface="Georgia" charset="0"/>
              </a:rPr>
              <a:t/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 smtClean="0">
                <a:latin typeface="Georgia" charset="0"/>
              </a:rPr>
              <a:t>Fachberatung</a:t>
            </a:r>
            <a:endParaRPr lang="de-DE" altLang="de-DE" sz="2500" b="1" dirty="0">
              <a:latin typeface="Georgia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2409DE76-C7BA-054C-807F-7E2CF179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628775"/>
            <a:ext cx="4213225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Beratung und Schulung von Partnerorganisationen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Ziel: Qualität der Arbeit verbessern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Bereiche: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Organisationsentwicklung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Stärkung der Selbsthilfekapazitäten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Diversifizierung der finanziellen Ressourcen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Wirkungsorientierung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Finanzmanagement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Arbeitsweise: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Kooperation mit lokalen Fachleuten bzw. Beratungsstellen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Durchführung von Seminaren und </a:t>
            </a:r>
            <a:r>
              <a:rPr lang="de-DE" altLang="de-DE" sz="1500" dirty="0" smtClean="0">
                <a:latin typeface="Georgia" panose="02040502050405020303" pitchFamily="18" charset="0"/>
              </a:rPr>
              <a:t>Trainings</a:t>
            </a:r>
            <a:endParaRPr lang="de-DE" sz="15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20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73" y="1640145"/>
            <a:ext cx="3840891" cy="4020623"/>
          </a:xfrm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08AD0148-5F21-8C4E-BF66-C2DB561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757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 smtClean="0">
                <a:solidFill>
                  <a:schemeClr val="tx2"/>
                </a:solidFill>
                <a:latin typeface="Georgia" charset="0"/>
              </a:rPr>
              <a:t>Internationale Programme</a:t>
            </a:r>
            <a:r>
              <a:rPr lang="de-DE" altLang="de-DE" sz="2500" b="1" dirty="0">
                <a:latin typeface="Georgia" charset="0"/>
              </a:rPr>
              <a:t/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 smtClean="0">
                <a:latin typeface="Georgia" charset="0"/>
              </a:rPr>
              <a:t>Fachkräfte</a:t>
            </a:r>
            <a:endParaRPr lang="de-DE" altLang="de-DE" sz="2500" b="1" dirty="0">
              <a:latin typeface="Georgia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2409DE76-C7BA-054C-807F-7E2CF179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628775"/>
            <a:ext cx="4213225" cy="205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 smtClean="0">
                <a:latin typeface="Georgia" panose="02040502050405020303" pitchFamily="18" charset="0"/>
              </a:rPr>
              <a:t>unterstützen </a:t>
            </a:r>
            <a:r>
              <a:rPr lang="de-DE" altLang="de-DE" sz="1500" dirty="0">
                <a:latin typeface="Georgia" panose="02040502050405020303" pitchFamily="18" charset="0"/>
              </a:rPr>
              <a:t>Partnerorganisationen auf Anfrage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geben Wissen und Erfahrungen weiter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helfen bei der Stärkung der Zivilgesellschaft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leben Solidarität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werden durch Kurse und Seminare auf ihren Aufenthalt vorbereitet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Dauer: 3 Jahre</a:t>
            </a:r>
          </a:p>
        </p:txBody>
      </p:sp>
    </p:spTree>
    <p:extLst>
      <p:ext uri="{BB962C8B-B14F-4D97-AF65-F5344CB8AC3E}">
        <p14:creationId xmlns:p14="http://schemas.microsoft.com/office/powerpoint/2010/main" val="38107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188" y="1639888"/>
            <a:ext cx="3852862" cy="4021137"/>
          </a:xfrm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08AD0148-5F21-8C4E-BF66-C2DB561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757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 smtClean="0">
                <a:solidFill>
                  <a:schemeClr val="tx2"/>
                </a:solidFill>
                <a:latin typeface="Georgia" charset="0"/>
              </a:rPr>
              <a:t>Internationale Programme</a:t>
            </a:r>
            <a:r>
              <a:rPr lang="de-DE" altLang="de-DE" sz="2500" b="1" dirty="0">
                <a:latin typeface="Georgia" charset="0"/>
              </a:rPr>
              <a:t/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 smtClean="0">
                <a:latin typeface="Georgia" charset="0"/>
              </a:rPr>
              <a:t>Stipendiatinnen und Stipendiaten</a:t>
            </a:r>
            <a:endParaRPr lang="de-DE" altLang="de-DE" sz="2500" b="1" dirty="0">
              <a:latin typeface="Georgia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2409DE76-C7BA-054C-807F-7E2CF179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628775"/>
            <a:ext cx="4213225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 smtClean="0">
                <a:latin typeface="Georgia" panose="02040502050405020303" pitchFamily="18" charset="0"/>
              </a:rPr>
              <a:t>Akademisches </a:t>
            </a:r>
            <a:r>
              <a:rPr lang="de-DE" altLang="de-DE" sz="1500" dirty="0">
                <a:latin typeface="Georgia" panose="02040502050405020303" pitchFamily="18" charset="0"/>
              </a:rPr>
              <a:t>Stipendienprogramm: für Master- und Promotionsstudiengänge in Deutschland und Übersee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Kirchlich-Theologisches </a:t>
            </a:r>
            <a:r>
              <a:rPr lang="de-DE" altLang="de-DE" sz="1500" dirty="0" smtClean="0">
                <a:latin typeface="Georgia" panose="02040502050405020303" pitchFamily="18" charset="0"/>
              </a:rPr>
              <a:t>Stipendien-programm</a:t>
            </a:r>
            <a:r>
              <a:rPr lang="de-DE" altLang="de-DE" sz="1500" dirty="0">
                <a:latin typeface="Georgia" panose="02040502050405020303" pitchFamily="18" charset="0"/>
              </a:rPr>
              <a:t>: für </a:t>
            </a:r>
            <a:r>
              <a:rPr lang="de-DE" altLang="de-DE" sz="1500" dirty="0" smtClean="0">
                <a:latin typeface="Georgia" panose="02040502050405020303" pitchFamily="18" charset="0"/>
              </a:rPr>
              <a:t>Theologiestudien, </a:t>
            </a:r>
            <a:r>
              <a:rPr lang="de-DE" altLang="de-DE" sz="1500" dirty="0">
                <a:latin typeface="Georgia" panose="02040502050405020303" pitchFamily="18" charset="0"/>
              </a:rPr>
              <a:t>vor allem in Deutschland 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Flüchtlingsstipendienprogramm: für Menschen, die in ihrem Herkunftsland verfolgt wurden und </a:t>
            </a:r>
            <a:r>
              <a:rPr lang="de-DE" altLang="de-DE" sz="1500" dirty="0" smtClean="0">
                <a:latin typeface="Georgia" panose="02040502050405020303" pitchFamily="18" charset="0"/>
              </a:rPr>
              <a:t>nach Deutschland geflohen sind</a:t>
            </a:r>
            <a:endParaRPr lang="de-DE" altLang="de-DE" sz="1500" dirty="0">
              <a:latin typeface="Georgia" panose="02040502050405020303" pitchFamily="18" charset="0"/>
            </a:endParaRP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Regionale Studienbegleitprogramme für Studierende aus Afrika, Asien und Lateinamerika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Notfonds: Finanzielle Unterstützung für in Not geratene Studierende aus dem Globalen Süden und Osteuropa</a:t>
            </a:r>
          </a:p>
        </p:txBody>
      </p:sp>
    </p:spTree>
    <p:extLst>
      <p:ext uri="{BB962C8B-B14F-4D97-AF65-F5344CB8AC3E}">
        <p14:creationId xmlns:p14="http://schemas.microsoft.com/office/powerpoint/2010/main" val="338079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>
            <a:extLst>
              <a:ext uri="{FF2B5EF4-FFF2-40B4-BE49-F238E27FC236}">
                <a16:creationId xmlns:a16="http://schemas.microsoft.com/office/drawing/2014/main" id="{08AD0148-5F21-8C4E-BF66-C2DB561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757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 smtClean="0">
                <a:solidFill>
                  <a:schemeClr val="tx2"/>
                </a:solidFill>
                <a:latin typeface="Georgia" charset="0"/>
              </a:rPr>
              <a:t>Engagement und Kommunikation</a:t>
            </a:r>
            <a:r>
              <a:rPr lang="de-DE" altLang="de-DE" sz="2500" b="1" dirty="0">
                <a:latin typeface="Georgia" charset="0"/>
              </a:rPr>
              <a:t/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 smtClean="0">
                <a:latin typeface="Georgia" charset="0"/>
              </a:rPr>
              <a:t>Politikdialog</a:t>
            </a:r>
            <a:endParaRPr lang="de-DE" altLang="de-DE" sz="2500" b="1" dirty="0">
              <a:latin typeface="Georgia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2409DE76-C7BA-054C-807F-7E2CF179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628775"/>
            <a:ext cx="4213225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Ziele: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politische Rahmenbedingungen für eine zukunftsfähige Entwicklung mitgestalten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an der politischen Willensbildung mitwirken und auf </a:t>
            </a:r>
            <a:r>
              <a:rPr lang="de-DE" altLang="de-DE" sz="1500" dirty="0" smtClean="0">
                <a:latin typeface="Georgia" panose="02040502050405020303" pitchFamily="18" charset="0"/>
              </a:rPr>
              <a:t>Entscheidungs-prozesse </a:t>
            </a:r>
            <a:r>
              <a:rPr lang="de-DE" altLang="de-DE" sz="1500" dirty="0">
                <a:latin typeface="Georgia" panose="02040502050405020303" pitchFamily="18" charset="0"/>
              </a:rPr>
              <a:t>Einfluss nehmen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den Anliegen unserer Partner eine Stimme geben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Entwicklung von Stellungnahmen und </a:t>
            </a:r>
            <a:r>
              <a:rPr lang="de-DE" altLang="de-DE" sz="1500" dirty="0" smtClean="0">
                <a:latin typeface="Georgia" panose="02040502050405020303" pitchFamily="18" charset="0"/>
              </a:rPr>
              <a:t>politischen </a:t>
            </a:r>
            <a:r>
              <a:rPr lang="de-DE" altLang="de-DE" sz="1500" dirty="0">
                <a:latin typeface="Georgia" panose="02040502050405020303" pitchFamily="18" charset="0"/>
              </a:rPr>
              <a:t>Strategien 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Bereitstellung von Fachinformationen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Dialog mit Politikerinnen und Politikern auf deutscher und internationaler Ebene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Mitarbeit in </a:t>
            </a:r>
            <a:r>
              <a:rPr lang="de-DE" altLang="de-DE" sz="1500" dirty="0" smtClean="0">
                <a:latin typeface="Georgia" panose="02040502050405020303" pitchFamily="18" charset="0"/>
              </a:rPr>
              <a:t>Netzwerken und Bündnissen</a:t>
            </a:r>
            <a:endParaRPr lang="de-DE" altLang="de-DE" sz="1500" dirty="0">
              <a:latin typeface="Georgia" panose="02040502050405020303" pitchFamily="18" charset="0"/>
            </a:endParaRP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 smtClean="0">
                <a:latin typeface="Georgia" panose="02040502050405020303" pitchFamily="18" charset="0"/>
              </a:rPr>
              <a:t>zivilgesellschaftliche </a:t>
            </a:r>
            <a:r>
              <a:rPr lang="de-DE" altLang="de-DE" sz="1500" dirty="0">
                <a:latin typeface="Georgia" panose="02040502050405020303" pitchFamily="18" charset="0"/>
              </a:rPr>
              <a:t>Interessenvertretung auf internationalen </a:t>
            </a:r>
            <a:r>
              <a:rPr lang="de-DE" altLang="de-DE" sz="1500" dirty="0" smtClean="0">
                <a:latin typeface="Georgia" panose="02040502050405020303" pitchFamily="18" charset="0"/>
              </a:rPr>
              <a:t>Konferenzen</a:t>
            </a:r>
            <a:endParaRPr lang="de-DE" sz="1500" dirty="0">
              <a:latin typeface="Georgia" panose="02040502050405020303" pitchFamily="18" charset="0"/>
            </a:endParaRPr>
          </a:p>
        </p:txBody>
      </p:sp>
      <p:pic>
        <p:nvPicPr>
          <p:cNvPr id="5" name="Grafik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87126" y="2996962"/>
            <a:ext cx="1404000" cy="129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1126" y="2997103"/>
            <a:ext cx="1403850" cy="129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77103" y="1640158"/>
            <a:ext cx="1403768" cy="129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1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1185" y="1628775"/>
            <a:ext cx="1404258" cy="1296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87126" y="4365497"/>
            <a:ext cx="1404224" cy="129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3637" y="4364961"/>
            <a:ext cx="1404000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86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188" y="1639888"/>
            <a:ext cx="2837237" cy="4021137"/>
          </a:xfrm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08AD0148-5F21-8C4E-BF66-C2DB561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757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 smtClean="0">
                <a:solidFill>
                  <a:schemeClr val="tx2"/>
                </a:solidFill>
                <a:latin typeface="Georgia" charset="0"/>
              </a:rPr>
              <a:t>Engagement und Kommunikation</a:t>
            </a:r>
            <a:r>
              <a:rPr lang="de-DE" altLang="de-DE" sz="2500" b="1" dirty="0">
                <a:latin typeface="Georgia" charset="0"/>
              </a:rPr>
              <a:t/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 smtClean="0">
                <a:latin typeface="Georgia" charset="0"/>
              </a:rPr>
              <a:t>Öffentlichkeitsarbeit</a:t>
            </a:r>
            <a:endParaRPr lang="de-DE" altLang="de-DE" sz="2500" b="1" dirty="0">
              <a:latin typeface="Georgia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2409DE76-C7BA-054C-807F-7E2CF179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628775"/>
            <a:ext cx="4213225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 smtClean="0">
                <a:latin typeface="Georgia" panose="02040502050405020303" pitchFamily="18" charset="0"/>
              </a:rPr>
              <a:t>Medienarbeit</a:t>
            </a:r>
            <a:endParaRPr lang="de-DE" altLang="de-DE" sz="1500" dirty="0">
              <a:latin typeface="Georgia" panose="02040502050405020303" pitchFamily="18" charset="0"/>
            </a:endParaRP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Internet &amp; </a:t>
            </a:r>
            <a:r>
              <a:rPr lang="de-DE" altLang="de-DE" sz="1500" dirty="0" err="1">
                <a:latin typeface="Georgia" panose="02040502050405020303" pitchFamily="18" charset="0"/>
              </a:rPr>
              <a:t>Social</a:t>
            </a:r>
            <a:r>
              <a:rPr lang="de-DE" altLang="de-DE" sz="1500" dirty="0">
                <a:latin typeface="Georgia" panose="02040502050405020303" pitchFamily="18" charset="0"/>
              </a:rPr>
              <a:t> Media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Publikationen für Fach- und allgemeine Öffentlichkeit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Veranstaltungen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Werbung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Fundraising (Spendenwerbung)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Kommunikation mit den </a:t>
            </a:r>
            <a:r>
              <a:rPr lang="de-DE" altLang="de-DE" sz="1500" dirty="0" err="1">
                <a:latin typeface="Georgia" panose="02040502050405020303" pitchFamily="18" charset="0"/>
              </a:rPr>
              <a:t>Multiplikatorinnen</a:t>
            </a:r>
            <a:r>
              <a:rPr lang="de-DE" altLang="de-DE" sz="1500" dirty="0">
                <a:latin typeface="Georgia" panose="02040502050405020303" pitchFamily="18" charset="0"/>
              </a:rPr>
              <a:t> und Multiplikatoren in den Landesverbänden, Kirchen und Gemeinden</a:t>
            </a:r>
          </a:p>
          <a:p>
            <a:pPr eaLnBrk="1" hangingPunct="1">
              <a:lnSpc>
                <a:spcPts val="2000"/>
              </a:lnSpc>
              <a:defRPr/>
            </a:pPr>
            <a:endParaRPr lang="de-DE" sz="1500" dirty="0" smtClean="0">
              <a:latin typeface="Georgia" panose="02040502050405020303" pitchFamily="18" charset="0"/>
            </a:endParaRPr>
          </a:p>
          <a:p>
            <a:pPr eaLnBrk="1" hangingPunct="1">
              <a:lnSpc>
                <a:spcPts val="2000"/>
              </a:lnSpc>
              <a:defRPr/>
            </a:pPr>
            <a:endParaRPr lang="de-DE" sz="15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67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731" y="1639888"/>
            <a:ext cx="3841776" cy="4021137"/>
          </a:xfrm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08AD0148-5F21-8C4E-BF66-C2DB561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757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 smtClean="0">
                <a:solidFill>
                  <a:schemeClr val="tx2"/>
                </a:solidFill>
                <a:latin typeface="Georgia" charset="0"/>
              </a:rPr>
              <a:t>Engagement und Kommunikation</a:t>
            </a:r>
            <a:r>
              <a:rPr lang="de-DE" altLang="de-DE" sz="2500" b="1" dirty="0">
                <a:latin typeface="Georgia" charset="0"/>
              </a:rPr>
              <a:t/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 smtClean="0">
                <a:latin typeface="Georgia" charset="0"/>
              </a:rPr>
              <a:t>Bildungsarbeit</a:t>
            </a:r>
            <a:endParaRPr lang="de-DE" altLang="de-DE" sz="2500" b="1" dirty="0">
              <a:latin typeface="Georgia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2409DE76-C7BA-054C-807F-7E2CF179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628775"/>
            <a:ext cx="4213225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 smtClean="0">
                <a:latin typeface="Georgia" panose="02040502050405020303" pitchFamily="18" charset="0"/>
              </a:rPr>
              <a:t>Zielgruppen: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 smtClean="0">
                <a:latin typeface="Georgia" panose="02040502050405020303" pitchFamily="18" charset="0"/>
              </a:rPr>
              <a:t>Kirchengemeinden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 smtClean="0">
                <a:latin typeface="Georgia" panose="02040502050405020303" pitchFamily="18" charset="0"/>
              </a:rPr>
              <a:t>Schulen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 smtClean="0">
                <a:latin typeface="Georgia" panose="02040502050405020303" pitchFamily="18" charset="0"/>
              </a:rPr>
              <a:t>Weltläden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 smtClean="0">
                <a:latin typeface="Georgia" panose="02040502050405020303" pitchFamily="18" charset="0"/>
              </a:rPr>
              <a:t>Partnerschaftsprojekte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 smtClean="0">
                <a:latin typeface="Georgia" panose="02040502050405020303" pitchFamily="18" charset="0"/>
              </a:rPr>
              <a:t>politische Initiativen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 smtClean="0">
                <a:latin typeface="Georgia" panose="02040502050405020303" pitchFamily="18" charset="0"/>
              </a:rPr>
              <a:t>Ziele: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 smtClean="0">
                <a:latin typeface="Georgia" panose="02040502050405020303" pitchFamily="18" charset="0"/>
              </a:rPr>
              <a:t>den Prozess des Umdenkens in der eigenen Gesellschaft fördern 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 smtClean="0">
                <a:latin typeface="Georgia" panose="02040502050405020303" pitchFamily="18" charset="0"/>
              </a:rPr>
              <a:t>Kenntnisse über globale Zusammenhänge und wechselseitige Abhängigkeiten vermitteln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 smtClean="0">
                <a:latin typeface="Georgia" panose="02040502050405020303" pitchFamily="18" charset="0"/>
              </a:rPr>
              <a:t>Handlungsmöglichkeiten aufzeigen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 smtClean="0">
                <a:latin typeface="Georgia" panose="02040502050405020303" pitchFamily="18" charset="0"/>
              </a:rPr>
              <a:t>die Bereitschaft zur Übernahme von Verantwortung wecken</a:t>
            </a:r>
            <a:endParaRPr lang="de-DE" altLang="de-DE" sz="15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3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338" y="1629192"/>
            <a:ext cx="3851658" cy="4031416"/>
          </a:xfrm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08AD0148-5F21-8C4E-BF66-C2DB561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757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 smtClean="0">
                <a:solidFill>
                  <a:schemeClr val="tx2"/>
                </a:solidFill>
                <a:latin typeface="Georgia" charset="0"/>
              </a:rPr>
              <a:t>Brot für die Welt</a:t>
            </a:r>
            <a:r>
              <a:rPr lang="de-DE" altLang="de-DE" sz="2500" b="1" dirty="0">
                <a:latin typeface="Georgia" charset="0"/>
              </a:rPr>
              <a:t/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 smtClean="0">
                <a:latin typeface="Georgia" charset="0"/>
              </a:rPr>
              <a:t>Wer wir sind</a:t>
            </a:r>
            <a:endParaRPr lang="de-DE" altLang="de-DE" sz="2500" b="1" dirty="0">
              <a:latin typeface="Georgia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2409DE76-C7BA-054C-807F-7E2CF179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628775"/>
            <a:ext cx="4213225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Hilfswerk der Evangelischen Kirchen in </a:t>
            </a:r>
            <a:r>
              <a:rPr lang="de-DE" altLang="de-DE" sz="1500" dirty="0" smtClean="0">
                <a:latin typeface="Georgia" panose="02040502050405020303" pitchFamily="18" charset="0"/>
              </a:rPr>
              <a:t>Deutschland</a:t>
            </a:r>
            <a:endParaRPr lang="de-DE" altLang="de-DE" sz="1500" b="1" dirty="0">
              <a:latin typeface="Georgia" panose="02040502050405020303" pitchFamily="18" charset="0"/>
            </a:endParaRP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 smtClean="0">
                <a:latin typeface="Georgia" panose="02040502050405020303" pitchFamily="18" charset="0"/>
              </a:rPr>
              <a:t>Ziel</a:t>
            </a:r>
            <a:r>
              <a:rPr lang="de-DE" altLang="de-DE" sz="1500" dirty="0">
                <a:latin typeface="Georgia" panose="02040502050405020303" pitchFamily="18" charset="0"/>
              </a:rPr>
              <a:t>: Überwindung von Hunger, Armut und Ungerechtigkeit in der </a:t>
            </a:r>
            <a:r>
              <a:rPr lang="de-DE" altLang="de-DE" sz="1500" dirty="0" smtClean="0">
                <a:latin typeface="Georgia" panose="02040502050405020303" pitchFamily="18" charset="0"/>
              </a:rPr>
              <a:t>Welt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 smtClean="0">
                <a:latin typeface="Georgia" panose="02040502050405020303" pitchFamily="18" charset="0"/>
              </a:rPr>
              <a:t>engagiert in mehr als 80 Ländern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Schwerpunkte: Afrika, Asien und Lateinamerika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international vernetzt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Finanzquellen: Spenden, staatliche und kirchliche </a:t>
            </a:r>
            <a:r>
              <a:rPr lang="de-DE" altLang="de-DE" sz="1500" dirty="0" smtClean="0">
                <a:latin typeface="Georgia" panose="02040502050405020303" pitchFamily="18" charset="0"/>
              </a:rPr>
              <a:t>Mittel</a:t>
            </a:r>
            <a:endParaRPr lang="de-DE" sz="1500" dirty="0">
              <a:latin typeface="Georgia" panose="02040502050405020303" pitchFamily="18" charset="0"/>
            </a:endParaRPr>
          </a:p>
          <a:p>
            <a:pPr eaLnBrk="1" hangingPunct="1">
              <a:lnSpc>
                <a:spcPts val="2000"/>
              </a:lnSpc>
              <a:defRPr/>
            </a:pPr>
            <a:endParaRPr lang="de-DE" sz="1500" dirty="0" smtClean="0">
              <a:latin typeface="Georgia" panose="02040502050405020303" pitchFamily="18" charset="0"/>
            </a:endParaRPr>
          </a:p>
          <a:p>
            <a:pPr eaLnBrk="1" hangingPunct="1">
              <a:lnSpc>
                <a:spcPts val="2000"/>
              </a:lnSpc>
              <a:defRPr/>
            </a:pPr>
            <a:endParaRPr lang="de-DE" sz="15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64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947" y="1639888"/>
            <a:ext cx="3841344" cy="4021137"/>
          </a:xfrm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08AD0148-5F21-8C4E-BF66-C2DB561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757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 smtClean="0">
                <a:solidFill>
                  <a:schemeClr val="tx2"/>
                </a:solidFill>
                <a:latin typeface="Georgia" charset="0"/>
              </a:rPr>
              <a:t>Engagement und Kommunikation</a:t>
            </a:r>
            <a:r>
              <a:rPr lang="de-DE" altLang="de-DE" sz="2500" b="1" dirty="0">
                <a:latin typeface="Georgia" charset="0"/>
              </a:rPr>
              <a:t/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 smtClean="0">
                <a:latin typeface="Georgia" charset="0"/>
              </a:rPr>
              <a:t>Freiwillige</a:t>
            </a:r>
            <a:endParaRPr lang="de-DE" altLang="de-DE" sz="2500" b="1" dirty="0">
              <a:latin typeface="Georgia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2409DE76-C7BA-054C-807F-7E2CF179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628775"/>
            <a:ext cx="4213225" cy="177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unterstützen Partnerorganisationen auf Anfrage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arbeiten in Projekten mit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sammeln wertvolle Erfahrungen für ihr Leben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werden durch Kurse und Seminare auf ihren Aufenthalt vorbereitet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Dauer: 12 Monate</a:t>
            </a:r>
          </a:p>
        </p:txBody>
      </p:sp>
    </p:spTree>
    <p:extLst>
      <p:ext uri="{BB962C8B-B14F-4D97-AF65-F5344CB8AC3E}">
        <p14:creationId xmlns:p14="http://schemas.microsoft.com/office/powerpoint/2010/main" val="372406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295" y="3789363"/>
            <a:ext cx="4193335" cy="1871662"/>
          </a:xfrm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08AD0148-5F21-8C4E-BF66-C2DB561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757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 smtClean="0">
                <a:solidFill>
                  <a:schemeClr val="tx2"/>
                </a:solidFill>
                <a:latin typeface="Georgia" charset="0"/>
              </a:rPr>
              <a:t>Engagement und Kommunikation</a:t>
            </a:r>
            <a:r>
              <a:rPr lang="de-DE" altLang="de-DE" sz="2500" b="1" dirty="0">
                <a:latin typeface="Georgia" charset="0"/>
              </a:rPr>
              <a:t/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 smtClean="0">
                <a:latin typeface="Georgia" charset="0"/>
              </a:rPr>
              <a:t>Brot für die Welt Jugend</a:t>
            </a:r>
            <a:endParaRPr lang="de-DE" altLang="de-DE" sz="2500" b="1" dirty="0">
              <a:latin typeface="Georgia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2409DE76-C7BA-054C-807F-7E2CF179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628775"/>
            <a:ext cx="4213225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von Jugendlichen gesteuertes bundesweites, entwicklungspolitisches Netzwerk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Ziele: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gerechte Weltgesellschaft und Schutz von Menschenrechten 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Erhalt der Umwelt und Politik für das Gemeinwohl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starke und vielfältige Zivilgesellschaft 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Toleranz, Gleichberechtigung und Nächstenliebe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Arbeitsweise: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bundesweite und regionale Vernetzung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Bildungsarbeit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politische Kampagnen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nachhaltige Aktionen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5665062"/>
            <a:ext cx="1265918" cy="978940"/>
          </a:xfrm>
          <a:prstGeom prst="rect">
            <a:avLst/>
          </a:prstGeom>
        </p:spPr>
      </p:pic>
      <p:pic>
        <p:nvPicPr>
          <p:cNvPr id="4" name="Bildplatzhalter 3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294" y="1628775"/>
            <a:ext cx="4193337" cy="1871663"/>
          </a:xfrm>
        </p:spPr>
      </p:pic>
    </p:spTree>
    <p:extLst>
      <p:ext uri="{BB962C8B-B14F-4D97-AF65-F5344CB8AC3E}">
        <p14:creationId xmlns:p14="http://schemas.microsoft.com/office/powerpoint/2010/main" val="151794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>
            <a:extLst>
              <a:ext uri="{FF2B5EF4-FFF2-40B4-BE49-F238E27FC236}">
                <a16:creationId xmlns:a16="http://schemas.microsoft.com/office/drawing/2014/main" id="{08AD0148-5F21-8C4E-BF66-C2DB561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757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 smtClean="0">
                <a:solidFill>
                  <a:schemeClr val="tx2"/>
                </a:solidFill>
                <a:latin typeface="Georgia" charset="0"/>
              </a:rPr>
              <a:t>Brot für die Welt</a:t>
            </a:r>
            <a:r>
              <a:rPr lang="de-DE" altLang="de-DE" sz="2500" b="1" dirty="0">
                <a:latin typeface="Georgia" charset="0"/>
              </a:rPr>
              <a:t/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 smtClean="0">
                <a:latin typeface="Georgia" charset="0"/>
              </a:rPr>
              <a:t>Mittelherkunft 2022</a:t>
            </a:r>
            <a:endParaRPr lang="de-DE" altLang="de-DE" sz="2500" b="1" dirty="0">
              <a:latin typeface="Georgia" charset="0"/>
            </a:endParaRPr>
          </a:p>
        </p:txBody>
      </p:sp>
      <p:pic>
        <p:nvPicPr>
          <p:cNvPr id="36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9213" y="1617803"/>
            <a:ext cx="8265937" cy="4043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1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>
            <a:extLst>
              <a:ext uri="{FF2B5EF4-FFF2-40B4-BE49-F238E27FC236}">
                <a16:creationId xmlns:a16="http://schemas.microsoft.com/office/drawing/2014/main" id="{08AD0148-5F21-8C4E-BF66-C2DB561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757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 smtClean="0">
                <a:solidFill>
                  <a:schemeClr val="tx2"/>
                </a:solidFill>
                <a:latin typeface="Georgia" charset="0"/>
              </a:rPr>
              <a:t>Brot für die Welt</a:t>
            </a:r>
            <a:r>
              <a:rPr lang="de-DE" altLang="de-DE" sz="2500" b="1" dirty="0">
                <a:latin typeface="Georgia" charset="0"/>
              </a:rPr>
              <a:t/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 smtClean="0">
                <a:latin typeface="Georgia" charset="0"/>
              </a:rPr>
              <a:t>Mittelverwendung 2022</a:t>
            </a:r>
            <a:endParaRPr lang="de-DE" altLang="de-DE" sz="2500" b="1" dirty="0">
              <a:latin typeface="Georgia" charset="0"/>
            </a:endParaRPr>
          </a:p>
        </p:txBody>
      </p:sp>
      <p:pic>
        <p:nvPicPr>
          <p:cNvPr id="4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4639" y="1628775"/>
            <a:ext cx="8275084" cy="404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85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>
            <a:extLst>
              <a:ext uri="{FF2B5EF4-FFF2-40B4-BE49-F238E27FC236}">
                <a16:creationId xmlns:a16="http://schemas.microsoft.com/office/drawing/2014/main" id="{08AD0148-5F21-8C4E-BF66-C2DB561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757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 smtClean="0">
                <a:solidFill>
                  <a:schemeClr val="tx2"/>
                </a:solidFill>
                <a:latin typeface="Georgia" charset="0"/>
              </a:rPr>
              <a:t>Brot für die Welt</a:t>
            </a:r>
            <a:r>
              <a:rPr lang="de-DE" altLang="de-DE" sz="2500" b="1" dirty="0">
                <a:latin typeface="Georgia" charset="0"/>
              </a:rPr>
              <a:t/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 smtClean="0">
                <a:latin typeface="Georgia" charset="0"/>
              </a:rPr>
              <a:t>Kooperationen und Netzwerke</a:t>
            </a:r>
            <a:endParaRPr lang="de-DE" altLang="de-DE" sz="2500" b="1" dirty="0">
              <a:latin typeface="Georgia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795" y="2592388"/>
            <a:ext cx="27352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 descr="logo-gelb-gruen_0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9181" y="2326481"/>
            <a:ext cx="11763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8" descr="zfd-zfd-logos-zum-download-17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0643" y="2514600"/>
            <a:ext cx="26638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78" b="43312"/>
          <a:stretch>
            <a:fillRect/>
          </a:stretch>
        </p:blipFill>
        <p:spPr bwMode="auto">
          <a:xfrm>
            <a:off x="3842956" y="4156302"/>
            <a:ext cx="172878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381" y="4260850"/>
            <a:ext cx="27352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7" descr="2012_BEH_Logo_rgb_Onlin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0643" y="3736974"/>
            <a:ext cx="27352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50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hteck 5"/>
          <p:cNvSpPr>
            <a:spLocks noChangeArrowheads="1"/>
          </p:cNvSpPr>
          <p:nvPr/>
        </p:nvSpPr>
        <p:spPr bwMode="auto">
          <a:xfrm>
            <a:off x="250825" y="260350"/>
            <a:ext cx="8642350" cy="5400676"/>
          </a:xfrm>
          <a:prstGeom prst="rect">
            <a:avLst/>
          </a:prstGeom>
          <a:solidFill>
            <a:srgbClr val="EA690B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78851" name="Rechteck 16"/>
          <p:cNvSpPr>
            <a:spLocks noChangeArrowheads="1"/>
          </p:cNvSpPr>
          <p:nvPr/>
        </p:nvSpPr>
        <p:spPr bwMode="auto">
          <a:xfrm>
            <a:off x="468313" y="476250"/>
            <a:ext cx="8424862" cy="445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500" dirty="0">
                <a:latin typeface="Georgia" panose="02040502050405020303" pitchFamily="18" charset="0"/>
              </a:rPr>
              <a:t>Sie sahen die Präsentation</a:t>
            </a:r>
            <a:endParaRPr lang="de-DE" altLang="de-DE" sz="15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sz="1500" b="1" dirty="0">
                <a:solidFill>
                  <a:schemeClr val="bg1"/>
                </a:solidFill>
                <a:latin typeface="Georgia" panose="02040502050405020303" pitchFamily="18" charset="0"/>
                <a:cs typeface="Tahoma" panose="020B0604030504040204" pitchFamily="34" charset="0"/>
              </a:rPr>
              <a:t>Brot für die Welt</a:t>
            </a:r>
            <a:endParaRPr lang="de-DE" altLang="de-DE" sz="15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sz="1500" dirty="0">
                <a:latin typeface="Georgia" panose="02040502050405020303" pitchFamily="18" charset="0"/>
              </a:rPr>
              <a:t>Ü</a:t>
            </a:r>
            <a:r>
              <a:rPr lang="de-DE" altLang="de-DE" sz="1500" dirty="0" smtClean="0">
                <a:latin typeface="Georgia" panose="02040502050405020303" pitchFamily="18" charset="0"/>
              </a:rPr>
              <a:t>ber </a:t>
            </a:r>
            <a:r>
              <a:rPr lang="de-DE" altLang="de-DE" sz="1500" dirty="0">
                <a:latin typeface="Georgia" panose="02040502050405020303" pitchFamily="18" charset="0"/>
              </a:rPr>
              <a:t>uns</a:t>
            </a:r>
            <a:endParaRPr lang="de-DE" altLang="de-DE" sz="15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ts val="2000"/>
              </a:lnSpc>
            </a:pPr>
            <a:endParaRPr lang="de-DE" altLang="de-DE" sz="1500" dirty="0">
              <a:latin typeface="Georgia" panose="02040502050405020303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sz="1500" b="1" dirty="0">
                <a:solidFill>
                  <a:schemeClr val="bg1"/>
                </a:solidFill>
                <a:latin typeface="Georgia" panose="02040502050405020303" pitchFamily="18" charset="0"/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sz="1500" dirty="0">
                <a:latin typeface="Georgia" panose="02040502050405020303" pitchFamily="18" charset="0"/>
              </a:rPr>
              <a:t>Brot für die Welt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sz="1500" dirty="0">
                <a:latin typeface="Georgia" panose="02040502050405020303" pitchFamily="18" charset="0"/>
              </a:rPr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sz="1500" dirty="0">
                <a:latin typeface="Georgia" panose="02040502050405020303" pitchFamily="18" charset="0"/>
              </a:rPr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sz="1500" dirty="0">
                <a:latin typeface="Georgia" panose="02040502050405020303" pitchFamily="18" charset="0"/>
              </a:rPr>
              <a:t>Telefon 030 65211 4711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sz="1500" dirty="0">
                <a:latin typeface="Georgia" panose="02040502050405020303" pitchFamily="18" charset="0"/>
              </a:rPr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sz="1500" dirty="0">
                <a:latin typeface="Georgia" panose="02040502050405020303" pitchFamily="18" charset="0"/>
                <a:cs typeface="Arial" panose="020B0604020202020204" pitchFamily="34" charset="0"/>
              </a:rPr>
              <a:t>www.brot-fuer-die-welt.de</a:t>
            </a:r>
            <a:endParaRPr lang="de-DE" altLang="de-DE" sz="1500" dirty="0">
              <a:latin typeface="Georgia" panose="02040502050405020303" pitchFamily="18" charset="0"/>
            </a:endParaRPr>
          </a:p>
          <a:p>
            <a:pPr eaLnBrk="1" hangingPunct="1">
              <a:lnSpc>
                <a:spcPts val="2000"/>
              </a:lnSpc>
            </a:pPr>
            <a:endParaRPr lang="de-DE" altLang="de-DE" sz="15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sz="15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Redaktion </a:t>
            </a:r>
            <a:r>
              <a:rPr lang="de-DE" altLang="de-DE" sz="15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de-DE" altLang="de-DE" sz="15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de-DE" altLang="de-DE" sz="1500" dirty="0" smtClean="0">
                <a:latin typeface="Georgia" panose="02040502050405020303" pitchFamily="18" charset="0"/>
              </a:rPr>
              <a:t>Thorsten Lichtblau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sz="1500" dirty="0" smtClean="0">
                <a:latin typeface="Georgia" panose="02040502050405020303" pitchFamily="18" charset="0"/>
              </a:rPr>
              <a:t>Kirsten Schwanke-Adiang</a:t>
            </a:r>
            <a:r>
              <a:rPr lang="de-DE" altLang="de-DE" sz="1500" dirty="0">
                <a:latin typeface="Georgia" panose="02040502050405020303" pitchFamily="18" charset="0"/>
              </a:rPr>
              <a:t>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sz="1500" dirty="0">
              <a:latin typeface="Georgia" panose="02040502050405020303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sz="1500" dirty="0">
                <a:latin typeface="Georgia" panose="02040502050405020303" pitchFamily="18" charset="0"/>
              </a:rPr>
              <a:t>Berlin, </a:t>
            </a:r>
            <a:r>
              <a:rPr lang="de-DE" altLang="de-DE" sz="1500" dirty="0" smtClean="0">
                <a:latin typeface="Georgia" panose="02040502050405020303" pitchFamily="18" charset="0"/>
              </a:rPr>
              <a:t>September 2023</a:t>
            </a:r>
            <a:endParaRPr lang="de-DE" altLang="de-DE" sz="1500" dirty="0">
              <a:latin typeface="Georgia" panose="02040502050405020303" pitchFamily="18" charset="0"/>
            </a:endParaRPr>
          </a:p>
        </p:txBody>
      </p:sp>
      <p:sp>
        <p:nvSpPr>
          <p:cNvPr id="78852" name="Rectangle 3"/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 b="1">
              <a:latin typeface="Tahoma" panose="020B0604030504040204" pitchFamily="34" charset="0"/>
            </a:endParaRPr>
          </a:p>
        </p:txBody>
      </p:sp>
      <p:sp>
        <p:nvSpPr>
          <p:cNvPr id="78853" name="Rectangle 4"/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 b="1">
              <a:latin typeface="Tahoma" panose="020B0604030504040204" pitchFamily="34" charset="0"/>
            </a:endParaRPr>
          </a:p>
        </p:txBody>
      </p:sp>
      <p:sp>
        <p:nvSpPr>
          <p:cNvPr id="78854" name="Rectangle 5"/>
          <p:cNvSpPr>
            <a:spLocks noChangeArrowheads="1"/>
          </p:cNvSpPr>
          <p:nvPr/>
        </p:nvSpPr>
        <p:spPr bwMode="auto">
          <a:xfrm>
            <a:off x="1695450" y="2562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 b="1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54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1"/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 b="1">
              <a:latin typeface="Tahoma" panose="020B0604030504040204" pitchFamily="34" charset="0"/>
            </a:endParaRPr>
          </a:p>
        </p:txBody>
      </p:sp>
      <p:pic>
        <p:nvPicPr>
          <p:cNvPr id="80899" name="Picture 1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3521" y="270591"/>
            <a:ext cx="8639654" cy="539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523562" y="3967291"/>
            <a:ext cx="6099371" cy="150002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5"/>
          <p:cNvSpPr>
            <a:spLocks noChangeArrowheads="1"/>
          </p:cNvSpPr>
          <p:nvPr/>
        </p:nvSpPr>
        <p:spPr bwMode="auto">
          <a:xfrm>
            <a:off x="634628" y="4041463"/>
            <a:ext cx="5877238" cy="133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28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Spendenkonto</a:t>
            </a:r>
            <a:r>
              <a:rPr lang="de-DE" altLang="de-DE" sz="2500" dirty="0" smtClean="0">
                <a:solidFill>
                  <a:schemeClr val="tx2"/>
                </a:solidFill>
                <a:latin typeface="Georgia" panose="02040502050405020303" pitchFamily="18" charset="0"/>
              </a:rPr>
              <a:t/>
            </a:r>
            <a:br>
              <a:rPr lang="de-DE" altLang="de-DE" sz="2500" dirty="0" smtClean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de-DE" altLang="de-DE" sz="2500" dirty="0" smtClean="0">
                <a:solidFill>
                  <a:schemeClr val="tx2"/>
                </a:solidFill>
                <a:latin typeface="Georgia" panose="02040502050405020303" pitchFamily="18" charset="0"/>
              </a:rPr>
              <a:t>Bank </a:t>
            </a:r>
            <a:r>
              <a:rPr lang="de-DE" altLang="de-DE" sz="2500" dirty="0">
                <a:solidFill>
                  <a:schemeClr val="tx2"/>
                </a:solidFill>
                <a:latin typeface="Georgia" panose="02040502050405020303" pitchFamily="18" charset="0"/>
              </a:rPr>
              <a:t>für Kirche und Diakonie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tx2"/>
                </a:solidFill>
                <a:latin typeface="Georgia" panose="02040502050405020303" pitchFamily="18" charset="0"/>
              </a:rPr>
              <a:t>IBAN: DE10 1006 1006 0500 5005 </a:t>
            </a:r>
            <a:r>
              <a:rPr lang="de-DE" altLang="de-DE" sz="2500" dirty="0" smtClean="0">
                <a:solidFill>
                  <a:schemeClr val="tx2"/>
                </a:solidFill>
                <a:latin typeface="Georgia" panose="02040502050405020303" pitchFamily="18" charset="0"/>
              </a:rPr>
              <a:t>00</a:t>
            </a:r>
            <a:endParaRPr lang="de-DE" altLang="de-DE" sz="25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546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08"/>
          <a:stretch/>
        </p:blipFill>
        <p:spPr>
          <a:xfrm>
            <a:off x="611188" y="1639888"/>
            <a:ext cx="3852862" cy="4021137"/>
          </a:xfrm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08AD0148-5F21-8C4E-BF66-C2DB561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757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 smtClean="0">
                <a:solidFill>
                  <a:schemeClr val="tx2"/>
                </a:solidFill>
                <a:latin typeface="Georgia" charset="0"/>
              </a:rPr>
              <a:t>Brot für die Welt</a:t>
            </a:r>
            <a:r>
              <a:rPr lang="de-DE" altLang="de-DE" sz="2500" b="1" dirty="0">
                <a:latin typeface="Georgia" charset="0"/>
              </a:rPr>
              <a:t/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 smtClean="0">
                <a:latin typeface="Georgia" charset="0"/>
              </a:rPr>
              <a:t>Wer wir sind</a:t>
            </a:r>
            <a:endParaRPr lang="de-DE" altLang="de-DE" sz="2500" b="1" dirty="0">
              <a:latin typeface="Georgia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2409DE76-C7BA-054C-807F-7E2CF179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628775"/>
            <a:ext cx="42132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Brot für die Welt + Diakonie Deutschland + Diakonie Katastrophenhilfe = Evangelisches Werk für Diakonie und Entwicklung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gemeinsames Engagement für Menschen, die unter Armut, Not und Ungerechtigkeit leiden 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Sitz des Werkes: Berlin = unmittelbare Nähe zu Parlament, Bundes­regierung, Ministerien, Verbänden und </a:t>
            </a:r>
            <a:r>
              <a:rPr lang="de-DE" altLang="de-DE" sz="1500" dirty="0" smtClean="0">
                <a:latin typeface="Georgia" panose="02040502050405020303" pitchFamily="18" charset="0"/>
              </a:rPr>
              <a:t>Forschungseinrichtungen</a:t>
            </a:r>
            <a:endParaRPr lang="de-DE" sz="1500" dirty="0" smtClean="0">
              <a:latin typeface="Georgia" panose="02040502050405020303" pitchFamily="18" charset="0"/>
            </a:endParaRPr>
          </a:p>
          <a:p>
            <a:pPr eaLnBrk="1" hangingPunct="1">
              <a:lnSpc>
                <a:spcPts val="2000"/>
              </a:lnSpc>
              <a:defRPr/>
            </a:pPr>
            <a:endParaRPr lang="de-DE" sz="15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81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>
            <a:extLst>
              <a:ext uri="{FF2B5EF4-FFF2-40B4-BE49-F238E27FC236}">
                <a16:creationId xmlns:a16="http://schemas.microsoft.com/office/drawing/2014/main" id="{08AD0148-5F21-8C4E-BF66-C2DB561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71488"/>
            <a:ext cx="75787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 smtClean="0">
                <a:solidFill>
                  <a:schemeClr val="tx2"/>
                </a:solidFill>
                <a:latin typeface="Georgia" charset="0"/>
              </a:rPr>
              <a:t>Brot für die Welt</a:t>
            </a:r>
            <a:r>
              <a:rPr lang="de-DE" altLang="de-DE" sz="2500" b="1" dirty="0">
                <a:latin typeface="Georgia" charset="0"/>
              </a:rPr>
              <a:t/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 smtClean="0">
                <a:latin typeface="Georgia" charset="0"/>
              </a:rPr>
              <a:t>Wer wir sind</a:t>
            </a:r>
            <a:endParaRPr lang="de-DE" altLang="de-DE" sz="2500" b="1" dirty="0">
              <a:latin typeface="Georgia" charset="0"/>
            </a:endParaRPr>
          </a:p>
        </p:txBody>
      </p:sp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611188" y="1739695"/>
            <a:ext cx="8281987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3200"/>
              </a:lnSpc>
            </a:pPr>
            <a:r>
              <a:rPr lang="de-DE" altLang="de-DE" sz="1500" b="1" dirty="0" smtClean="0">
                <a:latin typeface="Georgia" panose="02040502050405020303" pitchFamily="18" charset="0"/>
              </a:rPr>
              <a:t/>
            </a:r>
            <a:br>
              <a:rPr lang="de-DE" altLang="de-DE" sz="1500" b="1" dirty="0" smtClean="0">
                <a:latin typeface="Georgia" panose="02040502050405020303" pitchFamily="18" charset="0"/>
              </a:rPr>
            </a:br>
            <a:r>
              <a:rPr lang="de-DE" altLang="de-DE" sz="1500" b="1" dirty="0" smtClean="0">
                <a:latin typeface="Georgia" panose="02040502050405020303" pitchFamily="18" charset="0"/>
              </a:rPr>
              <a:t>Evangelisches Werk für Diakonie und Entwicklung e.V.</a:t>
            </a:r>
          </a:p>
          <a:p>
            <a:pPr eaLnBrk="1" hangingPunct="1">
              <a:lnSpc>
                <a:spcPts val="3200"/>
              </a:lnSpc>
            </a:pPr>
            <a:r>
              <a:rPr lang="de-DE" altLang="de-DE" sz="2500" dirty="0">
                <a:latin typeface="Georgia" panose="02040502050405020303" pitchFamily="18" charset="0"/>
              </a:rPr>
              <a:t/>
            </a:r>
            <a:br>
              <a:rPr lang="de-DE" altLang="de-DE" sz="2500" dirty="0">
                <a:latin typeface="Georgia" panose="02040502050405020303" pitchFamily="18" charset="0"/>
              </a:rPr>
            </a:br>
            <a:endParaRPr lang="de-DE" altLang="de-DE" sz="2500" dirty="0" smtClean="0">
              <a:latin typeface="Georgia" panose="02040502050405020303" pitchFamily="18" charset="0"/>
            </a:endParaRPr>
          </a:p>
          <a:p>
            <a:pPr eaLnBrk="1" hangingPunct="1">
              <a:lnSpc>
                <a:spcPts val="3200"/>
              </a:lnSpc>
            </a:pPr>
            <a:endParaRPr lang="de-DE" altLang="de-DE" sz="2500" dirty="0">
              <a:latin typeface="Georgia" panose="02040502050405020303" pitchFamily="18" charset="0"/>
            </a:endParaRPr>
          </a:p>
          <a:p>
            <a:pPr eaLnBrk="1" hangingPunct="1">
              <a:lnSpc>
                <a:spcPts val="3200"/>
              </a:lnSpc>
            </a:pPr>
            <a:endParaRPr lang="de-DE" altLang="de-DE" sz="2500" dirty="0" smtClean="0">
              <a:latin typeface="Georgia" panose="02040502050405020303" pitchFamily="18" charset="0"/>
            </a:endParaRPr>
          </a:p>
          <a:p>
            <a:pPr eaLnBrk="1" hangingPunct="1">
              <a:lnSpc>
                <a:spcPts val="3200"/>
              </a:lnSpc>
            </a:pPr>
            <a:endParaRPr lang="de-DE" altLang="de-DE" sz="2500" dirty="0">
              <a:latin typeface="Georgia" panose="02040502050405020303" pitchFamily="18" charset="0"/>
            </a:endParaRPr>
          </a:p>
          <a:p>
            <a:pPr eaLnBrk="1" hangingPunct="1">
              <a:lnSpc>
                <a:spcPts val="3200"/>
              </a:lnSpc>
            </a:pPr>
            <a:endParaRPr lang="de-DE" altLang="de-DE" sz="2500" dirty="0" smtClean="0">
              <a:latin typeface="Georgia" panose="02040502050405020303" pitchFamily="18" charset="0"/>
            </a:endParaRPr>
          </a:p>
          <a:p>
            <a:pPr eaLnBrk="1" hangingPunct="1">
              <a:lnSpc>
                <a:spcPts val="3200"/>
              </a:lnSpc>
            </a:pPr>
            <a:endParaRPr lang="de-DE" altLang="de-DE" sz="2500" dirty="0">
              <a:latin typeface="Georgia" panose="02040502050405020303" pitchFamily="18" charset="0"/>
            </a:endParaRPr>
          </a:p>
          <a:p>
            <a:pPr eaLnBrk="1" hangingPunct="1">
              <a:lnSpc>
                <a:spcPts val="3200"/>
              </a:lnSpc>
            </a:pPr>
            <a:endParaRPr lang="de-DE" altLang="de-DE" sz="2500" dirty="0">
              <a:latin typeface="Georgia" panose="02040502050405020303" pitchFamily="18" charset="0"/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770851" y="2748997"/>
            <a:ext cx="3749040" cy="238793"/>
            <a:chOff x="1194" y="1467"/>
            <a:chExt cx="3131" cy="142"/>
          </a:xfrm>
        </p:grpSpPr>
        <p:sp>
          <p:nvSpPr>
            <p:cNvPr id="6" name="Line 19"/>
            <p:cNvSpPr>
              <a:spLocks noChangeShapeType="1"/>
            </p:cNvSpPr>
            <p:nvPr/>
          </p:nvSpPr>
          <p:spPr bwMode="auto">
            <a:xfrm>
              <a:off x="1194" y="1609"/>
              <a:ext cx="31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Line 20"/>
            <p:cNvSpPr>
              <a:spLocks noChangeShapeType="1"/>
            </p:cNvSpPr>
            <p:nvPr/>
          </p:nvSpPr>
          <p:spPr bwMode="auto">
            <a:xfrm>
              <a:off x="2759" y="146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4644772" y="2987790"/>
            <a:ext cx="122" cy="2504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2771838" y="2987790"/>
            <a:ext cx="122" cy="2504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6519891" y="2977700"/>
            <a:ext cx="122" cy="2504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4" name="Grafik 26" descr="Diakonie-Log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621" y="3605040"/>
            <a:ext cx="1160460" cy="49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ild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5267" y="3605040"/>
            <a:ext cx="765986" cy="39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rafik 15" descr="DKH_Logo_2c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4055" y="3648264"/>
            <a:ext cx="1139967" cy="34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71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>
            <a:extLst>
              <a:ext uri="{FF2B5EF4-FFF2-40B4-BE49-F238E27FC236}">
                <a16:creationId xmlns:a16="http://schemas.microsoft.com/office/drawing/2014/main" id="{08AD0148-5F21-8C4E-BF66-C2DB561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71488"/>
            <a:ext cx="757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 smtClean="0">
                <a:solidFill>
                  <a:schemeClr val="tx2"/>
                </a:solidFill>
                <a:latin typeface="Georgia" charset="0"/>
              </a:rPr>
              <a:t>Brot für die Welt</a:t>
            </a:r>
            <a:r>
              <a:rPr lang="de-DE" altLang="de-DE" sz="2500" b="1" dirty="0">
                <a:latin typeface="Georgia" charset="0"/>
              </a:rPr>
              <a:t/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 smtClean="0">
                <a:latin typeface="Georgia" charset="0"/>
              </a:rPr>
              <a:t>Organigramm</a:t>
            </a:r>
            <a:endParaRPr lang="de-DE" altLang="de-DE" sz="2500" b="1" dirty="0">
              <a:latin typeface="Georgia" charset="0"/>
            </a:endParaRPr>
          </a:p>
        </p:txBody>
      </p:sp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611188" y="1628775"/>
            <a:ext cx="61595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200"/>
              </a:lnSpc>
            </a:pPr>
            <a:endParaRPr lang="de-DE" altLang="de-DE" sz="1500" b="1" dirty="0" smtClean="0">
              <a:latin typeface="Georgia" panose="02040502050405020303" pitchFamily="18" charset="0"/>
            </a:endParaRPr>
          </a:p>
          <a:p>
            <a:pPr eaLnBrk="1" hangingPunct="1">
              <a:lnSpc>
                <a:spcPts val="3200"/>
              </a:lnSpc>
            </a:pPr>
            <a:r>
              <a:rPr lang="de-DE" altLang="de-DE" sz="2500" dirty="0">
                <a:latin typeface="Georgia" panose="02040502050405020303" pitchFamily="18" charset="0"/>
              </a:rPr>
              <a:t/>
            </a:r>
            <a:br>
              <a:rPr lang="de-DE" altLang="de-DE" sz="2500" dirty="0">
                <a:latin typeface="Georgia" panose="02040502050405020303" pitchFamily="18" charset="0"/>
              </a:rPr>
            </a:br>
            <a:endParaRPr lang="de-DE" altLang="de-DE" sz="2500" dirty="0" smtClean="0">
              <a:latin typeface="Georgia" panose="02040502050405020303" pitchFamily="18" charset="0"/>
            </a:endParaRPr>
          </a:p>
          <a:p>
            <a:pPr eaLnBrk="1" hangingPunct="1">
              <a:lnSpc>
                <a:spcPts val="3200"/>
              </a:lnSpc>
            </a:pPr>
            <a:endParaRPr lang="de-DE" altLang="de-DE" sz="2500" dirty="0">
              <a:latin typeface="Georgia" panose="02040502050405020303" pitchFamily="18" charset="0"/>
            </a:endParaRPr>
          </a:p>
          <a:p>
            <a:pPr eaLnBrk="1" hangingPunct="1">
              <a:lnSpc>
                <a:spcPts val="3200"/>
              </a:lnSpc>
            </a:pPr>
            <a:endParaRPr lang="de-DE" altLang="de-DE" sz="2500" dirty="0" smtClean="0">
              <a:latin typeface="Georgia" panose="02040502050405020303" pitchFamily="18" charset="0"/>
            </a:endParaRPr>
          </a:p>
          <a:p>
            <a:pPr eaLnBrk="1" hangingPunct="1">
              <a:lnSpc>
                <a:spcPts val="3200"/>
              </a:lnSpc>
            </a:pPr>
            <a:endParaRPr lang="de-DE" altLang="de-DE" sz="2500" dirty="0">
              <a:latin typeface="Georgia" panose="02040502050405020303" pitchFamily="18" charset="0"/>
            </a:endParaRPr>
          </a:p>
          <a:p>
            <a:pPr eaLnBrk="1" hangingPunct="1">
              <a:lnSpc>
                <a:spcPts val="3200"/>
              </a:lnSpc>
            </a:pPr>
            <a:endParaRPr lang="de-DE" altLang="de-DE" sz="2500" dirty="0" smtClean="0">
              <a:latin typeface="Georgia" panose="02040502050405020303" pitchFamily="18" charset="0"/>
            </a:endParaRPr>
          </a:p>
          <a:p>
            <a:pPr eaLnBrk="1" hangingPunct="1">
              <a:lnSpc>
                <a:spcPts val="3200"/>
              </a:lnSpc>
            </a:pPr>
            <a:endParaRPr lang="de-DE" altLang="de-DE" sz="2500" dirty="0">
              <a:latin typeface="Georgia" panose="02040502050405020303" pitchFamily="18" charset="0"/>
            </a:endParaRPr>
          </a:p>
          <a:p>
            <a:pPr eaLnBrk="1" hangingPunct="1">
              <a:lnSpc>
                <a:spcPts val="3200"/>
              </a:lnSpc>
            </a:pPr>
            <a:endParaRPr lang="de-DE" altLang="de-DE" sz="2500" dirty="0">
              <a:latin typeface="Georgia" panose="02040502050405020303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374" y="1645930"/>
            <a:ext cx="5613250" cy="399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9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9" r="-348" b="-302"/>
          <a:stretch/>
        </p:blipFill>
        <p:spPr>
          <a:xfrm>
            <a:off x="611188" y="1639888"/>
            <a:ext cx="2934652" cy="4021137"/>
          </a:xfrm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08AD0148-5F21-8C4E-BF66-C2DB561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757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 smtClean="0">
                <a:solidFill>
                  <a:schemeClr val="tx2"/>
                </a:solidFill>
                <a:latin typeface="Georgia" charset="0"/>
              </a:rPr>
              <a:t>Brot für die Welt</a:t>
            </a:r>
            <a:r>
              <a:rPr lang="de-DE" altLang="de-DE" sz="2500" b="1" dirty="0">
                <a:latin typeface="Georgia" charset="0"/>
              </a:rPr>
              <a:t/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 smtClean="0">
                <a:latin typeface="Georgia" charset="0"/>
              </a:rPr>
              <a:t>Unsere Wurzeln</a:t>
            </a:r>
            <a:endParaRPr lang="de-DE" altLang="de-DE" sz="2500" b="1" dirty="0">
              <a:latin typeface="Georgia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2409DE76-C7BA-054C-807F-7E2CF179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628775"/>
            <a:ext cx="4213225" cy="282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1959 als (Spenden-)Aktion der evangelischen Landes- und Freikirchen gegründet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Hintergrund: Not in vielen Teilen der Welt, Dankbarkeit für die selbst empfangene Hilfe nach dem Zweiten Weltkrieg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ursprünglich als einmalige Aktion gedacht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schon bald feste Einrichtung unter dem Dach des Diakonischen Werks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2012: Fusion mit dem Evangelischen </a:t>
            </a:r>
            <a:r>
              <a:rPr lang="de-DE" altLang="de-DE" sz="1500" dirty="0" smtClean="0">
                <a:latin typeface="Georgia" panose="02040502050405020303" pitchFamily="18" charset="0"/>
              </a:rPr>
              <a:t>Entwicklungsdienst</a:t>
            </a:r>
            <a:endParaRPr lang="de-DE" sz="1500" dirty="0" smtClean="0">
              <a:latin typeface="Georgia" panose="02040502050405020303" pitchFamily="18" charset="0"/>
            </a:endParaRPr>
          </a:p>
          <a:p>
            <a:pPr eaLnBrk="1" hangingPunct="1">
              <a:lnSpc>
                <a:spcPts val="2000"/>
              </a:lnSpc>
              <a:defRPr/>
            </a:pPr>
            <a:endParaRPr lang="de-DE" sz="15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7"/>
          <a:stretch/>
        </p:blipFill>
        <p:spPr>
          <a:xfrm>
            <a:off x="629920" y="1639888"/>
            <a:ext cx="2885440" cy="4021137"/>
          </a:xfrm>
          <a:ln w="12700">
            <a:solidFill>
              <a:srgbClr val="002060"/>
            </a:solidFill>
          </a:ln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08AD0148-5F21-8C4E-BF66-C2DB561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757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 smtClean="0">
                <a:solidFill>
                  <a:schemeClr val="tx2"/>
                </a:solidFill>
                <a:latin typeface="Georgia" charset="0"/>
              </a:rPr>
              <a:t>Brot für die Welt</a:t>
            </a:r>
            <a:r>
              <a:rPr lang="de-DE" altLang="de-DE" sz="2500" b="1" dirty="0">
                <a:latin typeface="Georgia" charset="0"/>
              </a:rPr>
              <a:t/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 smtClean="0">
                <a:latin typeface="Georgia" charset="0"/>
              </a:rPr>
              <a:t>Unsere Wurzeln</a:t>
            </a:r>
            <a:endParaRPr lang="de-DE" altLang="de-DE" sz="2500" b="1" dirty="0">
              <a:latin typeface="Georgia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2409DE76-C7BA-054C-807F-7E2CF179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628775"/>
            <a:ext cx="4213225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Evangelischer Entwicklungsdienst (EED): gegründet 1999 als Zusammenschluss mehrerer kirchlicher Hilfswerke: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Dienste in Übersee (DÜ)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Evangelische Zentralstelle für Entwicklungshilfe (EZE)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Kirchlicher Entwicklungsdienst (KED)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Ökumenisch-Missionarischer Weltdienst des Evangelischen Missionswerkes (EMW-ÖMW)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Ausschuss für entwicklungsbezogene Bildungsarbeit und Publizistik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2003:  Integration des Ökumenischen Studienwerkes (ÖSW)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Finanzierung: überwiegend durch staatliche und kirchliche Mittel</a:t>
            </a:r>
            <a:endParaRPr lang="de-DE" sz="1500" dirty="0">
              <a:latin typeface="Georgia" panose="02040502050405020303" pitchFamily="18" charset="0"/>
            </a:endParaRPr>
          </a:p>
          <a:p>
            <a:pPr eaLnBrk="1" hangingPunct="1">
              <a:lnSpc>
                <a:spcPts val="2000"/>
              </a:lnSpc>
              <a:defRPr/>
            </a:pPr>
            <a:endParaRPr lang="de-DE" sz="1500" dirty="0" smtClean="0">
              <a:latin typeface="Georgia" panose="02040502050405020303" pitchFamily="18" charset="0"/>
            </a:endParaRPr>
          </a:p>
          <a:p>
            <a:pPr eaLnBrk="1" hangingPunct="1">
              <a:lnSpc>
                <a:spcPts val="2000"/>
              </a:lnSpc>
              <a:defRPr/>
            </a:pPr>
            <a:endParaRPr lang="de-DE" sz="15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91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02" y="1639888"/>
            <a:ext cx="3841034" cy="4021137"/>
          </a:xfrm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08AD0148-5F21-8C4E-BF66-C2DB561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757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 smtClean="0">
                <a:solidFill>
                  <a:schemeClr val="tx2"/>
                </a:solidFill>
                <a:latin typeface="Georgia" charset="0"/>
              </a:rPr>
              <a:t>Brot für die Welt</a:t>
            </a:r>
            <a:r>
              <a:rPr lang="de-DE" altLang="de-DE" sz="2500" b="1" dirty="0" smtClean="0">
                <a:latin typeface="Georgia" charset="0"/>
              </a:rPr>
              <a:t/>
            </a:r>
            <a:br>
              <a:rPr lang="de-DE" altLang="de-DE" sz="2500" b="1" dirty="0" smtClean="0">
                <a:latin typeface="Georgia" charset="0"/>
              </a:rPr>
            </a:br>
            <a:r>
              <a:rPr lang="de-DE" altLang="de-DE" sz="2500" b="1" dirty="0" smtClean="0">
                <a:latin typeface="Georgia" charset="0"/>
              </a:rPr>
              <a:t>Unsere Werte</a:t>
            </a:r>
            <a:endParaRPr lang="de-DE" altLang="de-DE" sz="2500" b="1" dirty="0">
              <a:latin typeface="Georgia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2409DE76-C7BA-054C-807F-7E2CF179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628775"/>
            <a:ext cx="4213225" cy="282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Nächstenliebe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jenen beistehen, denen das Nötigste zum Leben fehlt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Menschenwürde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Engagement für alle, deren Rechte missachtet werden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weltweite Partnerschaft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Zusammenarbeit mit kirchlichen, kirchennahen und weltlichen Organisationen in aller </a:t>
            </a:r>
            <a:r>
              <a:rPr lang="de-DE" altLang="de-DE" sz="1500" dirty="0" smtClean="0">
                <a:latin typeface="Georgia" panose="02040502050405020303" pitchFamily="18" charset="0"/>
              </a:rPr>
              <a:t>Welt</a:t>
            </a:r>
            <a:endParaRPr lang="de-DE" sz="1500" dirty="0" smtClean="0">
              <a:latin typeface="Georgia" panose="02040502050405020303" pitchFamily="18" charset="0"/>
            </a:endParaRPr>
          </a:p>
          <a:p>
            <a:pPr eaLnBrk="1" hangingPunct="1">
              <a:lnSpc>
                <a:spcPts val="2000"/>
              </a:lnSpc>
              <a:defRPr/>
            </a:pPr>
            <a:endParaRPr lang="de-DE" sz="15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2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Standarddesign">
  <a:themeElements>
    <a:clrScheme name=" 1">
      <a:dk1>
        <a:srgbClr val="000000"/>
      </a:dk1>
      <a:lt1>
        <a:srgbClr val="FFFFFF"/>
      </a:lt1>
      <a:dk2>
        <a:srgbClr val="EA690B"/>
      </a:dk2>
      <a:lt2>
        <a:srgbClr val="65614D"/>
      </a:lt2>
      <a:accent1>
        <a:srgbClr val="699E3F"/>
      </a:accent1>
      <a:accent2>
        <a:srgbClr val="598797"/>
      </a:accent2>
      <a:accent3>
        <a:srgbClr val="A63C38"/>
      </a:accent3>
      <a:accent4>
        <a:srgbClr val="806079"/>
      </a:accent4>
      <a:accent5>
        <a:srgbClr val="B59046"/>
      </a:accent5>
      <a:accent6>
        <a:srgbClr val="8A6549"/>
      </a:accent6>
      <a:hlink>
        <a:srgbClr val="559681"/>
      </a:hlink>
      <a:folHlink>
        <a:srgbClr val="98CC00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8F8AFAC8E341949979582F5897FB170" ma:contentTypeVersion="20" ma:contentTypeDescription="Ein neues Dokument erstellen." ma:contentTypeScope="" ma:versionID="facbfad287b0557ffdb9b175d36be450">
  <xsd:schema xmlns:xsd="http://www.w3.org/2001/XMLSchema" xmlns:xs="http://www.w3.org/2001/XMLSchema" xmlns:p="http://schemas.microsoft.com/office/2006/metadata/properties" xmlns:ns2="e02bb761-4471-4ef0-9f37-f776fd35c78e" xmlns:ns3="ff9a60a7-bab3-4dc0-9db1-26f8ace6cabc" targetNamespace="http://schemas.microsoft.com/office/2006/metadata/properties" ma:root="true" ma:fieldsID="8933b0a89f1b0c5aeecdbcdadd1105b1" ns2:_="" ns3:_="">
    <xsd:import namespace="e02bb761-4471-4ef0-9f37-f776fd35c78e"/>
    <xsd:import namespace="ff9a60a7-bab3-4dc0-9db1-26f8ace6cabc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p24ca7cd24fd47f5a6420a353902fd05" minOccurs="0"/>
                <xsd:element ref="ns3:ldff6398f70d43f9b612f8e5215efcae" minOccurs="0"/>
                <xsd:element ref="ns3:g8656194d8a44f77ba67bf52c2c7f955" minOccurs="0"/>
                <xsd:element ref="ns3:n17f5153d2de4a549f65d7c0f8dc3701" minOccurs="0"/>
                <xsd:element ref="ns2:TaxKeywordTaxHTField" minOccurs="0"/>
                <xsd:element ref="ns3:dd9f74dd90f84366b7813fe02e825f2f" minOccurs="0"/>
                <xsd:element ref="ns3:gc51893de2b94caa8c06d02728a8c4a7" minOccurs="0"/>
                <xsd:element ref="ns3:je0b2fa34b65400f9c48d00920e6c684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2bb761-4471-4ef0-9f37-f776fd35c78e" elementFormDefault="qualified">
    <xsd:import namespace="http://schemas.microsoft.com/office/2006/documentManagement/types"/>
    <xsd:import namespace="http://schemas.microsoft.com/office/infopath/2007/PartnerControls"/>
    <xsd:element name="TaxCatchAll" ma:index="4" nillable="true" ma:displayName="Taxonomiespalte &quot;Alle abfangen&quot;" ma:hidden="true" ma:list="{01b2fd8b-8c3b-4a67-aaf6-04f0af693328}" ma:internalName="TaxCatchAll" ma:showField="CatchAllData" ma:web="e02bb761-4471-4ef0-9f37-f776fd35c7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ma:taxonomy="true" ma:internalName="TaxKeywordTaxHTField" ma:taxonomyFieldName="TaxKeyword" ma:displayName="Unternehmensstichwörter" ma:readOnly="false" ma:fieldId="{23f27201-bee3-471e-b2e7-b64fd8b7ca38}" ma:taxonomyMulti="true" ma:sspId="e1ad75da-8e40-4f49-9f4b-01a90565fde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2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9a60a7-bab3-4dc0-9db1-26f8ace6cabc" elementFormDefault="qualified">
    <xsd:import namespace="http://schemas.microsoft.com/office/2006/documentManagement/types"/>
    <xsd:import namespace="http://schemas.microsoft.com/office/infopath/2007/PartnerControls"/>
    <xsd:element name="p24ca7cd24fd47f5a6420a353902fd05" ma:index="6" ma:taxonomy="true" ma:internalName="p24ca7cd24fd47f5a6420a353902fd05" ma:taxonomyFieldName="Dokumentart" ma:displayName="Dokumentart" ma:indexed="true" ma:readOnly="false" ma:fieldId="{924ca7cd-24fd-47f5-a642-0a353902fd05}" ma:sspId="e1ad75da-8e40-4f49-9f4b-01a90565fde0" ma:termSetId="b8e37659-c144-43f6-bcab-54d083c655e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dff6398f70d43f9b612f8e5215efcae" ma:index="8" ma:taxonomy="true" ma:internalName="ldff6398f70d43f9b612f8e5215efcae" ma:taxonomyFieldName="Sprache" ma:displayName="Sprache" ma:readOnly="false" ma:default="-1;#Deutsch|6b16ed79-b384-45e5-b6fa-e82fc8367af7" ma:fieldId="{5dff6398-f70d-43f9-b612-f8e5215efcae}" ma:sspId="e1ad75da-8e40-4f49-9f4b-01a90565fde0" ma:termSetId="3555a3af-a383-48e6-a078-043571a2f2b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8656194d8a44f77ba67bf52c2c7f955" ma:index="10" ma:taxonomy="true" ma:internalName="g8656194d8a44f77ba67bf52c2c7f955" ma:taxonomyFieldName="Bereich" ma:displayName="Organisationseinheit" ma:readOnly="false" ma:fieldId="{08656194-d8a4-4f77-ba67-bf52c2c7f955}" ma:sspId="e1ad75da-8e40-4f49-9f4b-01a90565fde0" ma:termSetId="bbdc1115-a1bb-4b61-879c-4e09afd90c7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17f5153d2de4a549f65d7c0f8dc3701" ma:index="12" nillable="true" ma:taxonomy="true" ma:internalName="n17f5153d2de4a549f65d7c0f8dc3701" ma:taxonomyFieldName="Prozesse" ma:displayName="Prozesse" ma:readOnly="false" ma:fieldId="{717f5153-d2de-4a54-9f65-d7c0f8dc3701}" ma:taxonomyMulti="true" ma:sspId="e1ad75da-8e40-4f49-9f4b-01a90565fde0" ma:termSetId="4f3691f7-e8ba-4366-a08a-b86e4076296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d9f74dd90f84366b7813fe02e825f2f" ma:index="16" nillable="true" ma:taxonomy="true" ma:internalName="dd9f74dd90f84366b7813fe02e825f2f" ma:taxonomyFieldName="Stichwort" ma:displayName="Formulare Förderinstrumente" ma:indexed="true" ma:readOnly="false" ma:fieldId="{dd9f74dd-90f8-4366-b781-3fe02e825f2f}" ma:sspId="e1ad75da-8e40-4f49-9f4b-01a90565fde0" ma:termSetId="57b98e4a-a531-41fb-897b-ac1b603b5b6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c51893de2b94caa8c06d02728a8c4a7" ma:index="18" ma:taxonomy="true" ma:internalName="gc51893de2b94caa8c06d02728a8c4a7" ma:taxonomyFieldName="Vertraulichkeitsstufe" ma:displayName="Vertraulichkeitsstufe" ma:readOnly="false" ma:fieldId="{0c51893d-e2b9-4caa-8c06-d02728a8c4a7}" ma:sspId="e1ad75da-8e40-4f49-9f4b-01a90565fde0" ma:termSetId="5d93b5ad-7af6-4fd5-973d-dbc5d06afa3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e0b2fa34b65400f9c48d00920e6c684" ma:index="20" nillable="true" ma:taxonomy="true" ma:internalName="je0b2fa34b65400f9c48d00920e6c684" ma:taxonomyFieldName="Beschlossene_x0020_Papiere" ma:displayName="Beschlossene Papiere" ma:indexed="true" ma:readOnly="false" ma:fieldId="{3e0b2fa3-4b65-400f-9c48-d00920e6c684}" ma:sspId="e1ad75da-8e40-4f49-9f4b-01a90565fde0" ma:termSetId="967d4f99-2f7b-4ae1-adcd-6f19d410833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Inhaltstyp"/>
        <xsd:element ref="dc:title" maxOccurs="1" ma:index="3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24ca7cd24fd47f5a6420a353902fd05 xmlns="ff9a60a7-bab3-4dc0-9db1-26f8ace6ca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Formular</TermName>
          <TermId xmlns="http://schemas.microsoft.com/office/infopath/2007/PartnerControls">759dd714-b06f-4587-9dda-9cca8033dce0</TermId>
        </TermInfo>
      </Terms>
    </p24ca7cd24fd47f5a6420a353902fd05>
    <gc51893de2b94caa8c06d02728a8c4a7 xmlns="ff9a60a7-bab3-4dc0-9db1-26f8ace6ca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</TermName>
          <TermId xmlns="http://schemas.microsoft.com/office/infopath/2007/PartnerControls">b026da80-e3d3-4304-9056-f6acbb08ab4c</TermId>
        </TermInfo>
      </Terms>
    </gc51893de2b94caa8c06d02728a8c4a7>
    <ldff6398f70d43f9b612f8e5215efcae xmlns="ff9a60a7-bab3-4dc0-9db1-26f8ace6ca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Deutsch</TermName>
          <TermId xmlns="http://schemas.microsoft.com/office/infopath/2007/PartnerControls">6b16ed79-b384-45e5-b6fa-e82fc8367af7</TermId>
        </TermInfo>
      </Terms>
    </ldff6398f70d43f9b612f8e5215efcae>
    <TaxCatchAll xmlns="e02bb761-4471-4ef0-9f37-f776fd35c78e">
      <Value>524</Value>
      <Value>10</Value>
      <Value>536</Value>
      <Value>8</Value>
      <Value>9</Value>
      <Value>1</Value>
    </TaxCatchAll>
    <n17f5153d2de4a549f65d7c0f8dc3701 xmlns="ff9a60a7-bab3-4dc0-9db1-26f8ace6ca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 und extern kommunizieren</TermName>
          <TermId xmlns="http://schemas.microsoft.com/office/infopath/2007/PartnerControls">513a95bc-9a2f-47ee-8084-7ddfa6024775</TermId>
        </TermInfo>
      </Terms>
    </n17f5153d2de4a549f65d7c0f8dc3701>
    <TaxKeywordTaxHTField xmlns="e02bb761-4471-4ef0-9f37-f776fd35c78e">
      <Terms xmlns="http://schemas.microsoft.com/office/infopath/2007/PartnerControls">
        <TermInfo xmlns="http://schemas.microsoft.com/office/infopath/2007/PartnerControls">
          <TermName xmlns="http://schemas.microsoft.com/office/infopath/2007/PartnerControls">Öffentlichkeitsarbeit</TermName>
          <TermId xmlns="http://schemas.microsoft.com/office/infopath/2007/PartnerControls">cfcc3362-9a50-49e3-a4b7-9975ae9b57a6</TermId>
        </TermInfo>
      </Terms>
    </TaxKeywordTaxHTField>
    <dd9f74dd90f84366b7813fe02e825f2f xmlns="ff9a60a7-bab3-4dc0-9db1-26f8ace6cabc">
      <Terms xmlns="http://schemas.microsoft.com/office/infopath/2007/PartnerControls"/>
    </dd9f74dd90f84366b7813fe02e825f2f>
    <je0b2fa34b65400f9c48d00920e6c684 xmlns="ff9a60a7-bab3-4dc0-9db1-26f8ace6cabc">
      <Terms xmlns="http://schemas.microsoft.com/office/infopath/2007/PartnerControls"/>
    </je0b2fa34b65400f9c48d00920e6c684>
    <g8656194d8a44f77ba67bf52c2c7f955 xmlns="ff9a60a7-bab3-4dc0-9db1-26f8ace6ca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Kommunikation und Medien</TermName>
          <TermId xmlns="http://schemas.microsoft.com/office/infopath/2007/PartnerControls">fa92f24f-4a0c-4d48-8f72-65829b7fd624</TermId>
        </TermInfo>
      </Terms>
    </g8656194d8a44f77ba67bf52c2c7f955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LongProperties xmlns="http://schemas.microsoft.com/office/2006/metadata/longProperties">
  <LongProp xmlns="" name="TaxCatchAll"><![CDATA[524;#Kommunikation und Medien|fa92f24f-4a0c-4d48-8f72-65829b7fd624;#10;#Formular|759dd714-b06f-4587-9dda-9cca8033dce0;#536;#Öffentlichkeitsarbeit|cfcc3362-9a50-49e3-a4b7-9975ae9b57a6;#8;#Intern und extern kommunizieren|513a95bc-9a2f-47ee-8084-7ddfa6024775;#9;#Intern|b026da80-e3d3-4304-9056-f6acbb08ab4c;#1;#Deutsch|6b16ed79-b384-45e5-b6fa-e82fc8367af7]]></LongProp>
</LongProperties>
</file>

<file path=customXml/itemProps1.xml><?xml version="1.0" encoding="utf-8"?>
<ds:datastoreItem xmlns:ds="http://schemas.openxmlformats.org/officeDocument/2006/customXml" ds:itemID="{D0338239-B2BC-460D-B2D3-BD9C42F5B5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2bb761-4471-4ef0-9f37-f776fd35c78e"/>
    <ds:schemaRef ds:uri="ff9a60a7-bab3-4dc0-9db1-26f8ace6ca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1BAC84-CE35-4713-A7C2-B20BC7C9DB3C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ff9a60a7-bab3-4dc0-9db1-26f8ace6cabc"/>
    <ds:schemaRef ds:uri="e02bb761-4471-4ef0-9f37-f776fd35c78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F61815B-A712-440E-96B7-29753DFF17B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C2FD8F4-DA23-4FCF-A5A6-6C5A7EFFE2A7}">
  <ds:schemaRefs>
    <ds:schemaRef ds:uri="http://schemas.microsoft.com/office/2006/metadata/longProperties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1768</Words>
  <Application>Microsoft Office PowerPoint</Application>
  <PresentationFormat>Bildschirmpräsentation (4:3)</PresentationFormat>
  <Paragraphs>284</Paragraphs>
  <Slides>36</Slides>
  <Notes>30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3" baseType="lpstr">
      <vt:lpstr>맑은 고딕</vt:lpstr>
      <vt:lpstr>ＭＳ Ｐゴシック</vt:lpstr>
      <vt:lpstr>Arial</vt:lpstr>
      <vt:lpstr>Georgia</vt:lpstr>
      <vt:lpstr>Tahoma</vt:lpstr>
      <vt:lpstr>Times New Roman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PowerPoint-Vorlage Brot für die Welt</dc:title>
  <dc:creator>Ein Microsoft Office-Anwender</dc:creator>
  <cp:keywords>Öffentlichkeitsarbeit</cp:keywords>
  <cp:lastModifiedBy>thorsten.lichtblau</cp:lastModifiedBy>
  <cp:revision>388</cp:revision>
  <cp:lastPrinted>2021-07-07T09:35:05Z</cp:lastPrinted>
  <dcterms:created xsi:type="dcterms:W3CDTF">2016-02-01T09:59:14Z</dcterms:created>
  <dcterms:modified xsi:type="dcterms:W3CDTF">2023-11-17T09:21:37Z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traulichkeitsstufe">
    <vt:lpwstr>9;#Intern|b026da80-e3d3-4304-9056-f6acbb08ab4c</vt:lpwstr>
  </property>
  <property fmtid="{D5CDD505-2E9C-101B-9397-08002B2CF9AE}" pid="3" name="Beschlossene Papiere">
    <vt:lpwstr/>
  </property>
  <property fmtid="{D5CDD505-2E9C-101B-9397-08002B2CF9AE}" pid="4" name="Stichwort">
    <vt:lpwstr/>
  </property>
  <property fmtid="{D5CDD505-2E9C-101B-9397-08002B2CF9AE}" pid="5" name="TaxKeyword">
    <vt:lpwstr>536;#Öffentlichkeitsarbeit|cfcc3362-9a50-49e3-a4b7-9975ae9b57a6</vt:lpwstr>
  </property>
  <property fmtid="{D5CDD505-2E9C-101B-9397-08002B2CF9AE}" pid="6" name="Bereich">
    <vt:lpwstr>524;#Kommunikation und Medien|fa92f24f-4a0c-4d48-8f72-65829b7fd624</vt:lpwstr>
  </property>
  <property fmtid="{D5CDD505-2E9C-101B-9397-08002B2CF9AE}" pid="7" name="Prozesse">
    <vt:lpwstr>8;#Intern und extern kommunizieren|513a95bc-9a2f-47ee-8084-7ddfa6024775</vt:lpwstr>
  </property>
  <property fmtid="{D5CDD505-2E9C-101B-9397-08002B2CF9AE}" pid="8" name="Dokumentart">
    <vt:lpwstr>10;#Formular|759dd714-b06f-4587-9dda-9cca8033dce0</vt:lpwstr>
  </property>
  <property fmtid="{D5CDD505-2E9C-101B-9397-08002B2CF9AE}" pid="9" name="Sprache">
    <vt:lpwstr>1;#Deutsch|6b16ed79-b384-45e5-b6fa-e82fc8367af7</vt:lpwstr>
  </property>
</Properties>
</file>