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256" r:id="rId6"/>
    <p:sldId id="371" r:id="rId7"/>
    <p:sldId id="410" r:id="rId8"/>
    <p:sldId id="376" r:id="rId9"/>
    <p:sldId id="372" r:id="rId10"/>
    <p:sldId id="373" r:id="rId11"/>
    <p:sldId id="377" r:id="rId12"/>
    <p:sldId id="378" r:id="rId13"/>
    <p:sldId id="379" r:id="rId14"/>
    <p:sldId id="341" r:id="rId15"/>
    <p:sldId id="348" r:id="rId16"/>
    <p:sldId id="380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3" r:id="rId28"/>
    <p:sldId id="397" r:id="rId29"/>
    <p:sldId id="398" r:id="rId30"/>
    <p:sldId id="399" r:id="rId31"/>
    <p:sldId id="396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1026">
          <p15:clr>
            <a:srgbClr val="A4A3A4"/>
          </p15:clr>
        </p15:guide>
        <p15:guide id="3" orient="horz" pos="4156">
          <p15:clr>
            <a:srgbClr val="A4A3A4"/>
          </p15:clr>
        </p15:guide>
        <p15:guide id="4" pos="158">
          <p15:clr>
            <a:srgbClr val="A4A3A4"/>
          </p15:clr>
        </p15:guide>
        <p15:guide id="5" pos="5602">
          <p15:clr>
            <a:srgbClr val="A4A3A4"/>
          </p15:clr>
        </p15:guide>
        <p15:guide id="6" pos="385">
          <p15:clr>
            <a:srgbClr val="A4A3A4"/>
          </p15:clr>
        </p15:guide>
        <p15:guide id="7" orient="horz" pos="356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12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rsten.lichtblau" initials="tli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14D"/>
    <a:srgbClr val="559681"/>
    <a:srgbClr val="80607A"/>
    <a:srgbClr val="8A6549"/>
    <a:srgbClr val="B59046"/>
    <a:srgbClr val="598797"/>
    <a:srgbClr val="989800"/>
    <a:srgbClr val="A63C38"/>
    <a:srgbClr val="EA690B"/>
    <a:srgbClr val="699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3" autoAdjust="0"/>
    <p:restoredTop sz="92069" autoAdjust="0"/>
  </p:normalViewPr>
  <p:slideViewPr>
    <p:cSldViewPr snapToGrid="0">
      <p:cViewPr varScale="1">
        <p:scale>
          <a:sx n="104" d="100"/>
          <a:sy n="104" d="100"/>
        </p:scale>
        <p:origin x="2100" y="96"/>
      </p:cViewPr>
      <p:guideLst>
        <p:guide orient="horz" pos="164"/>
        <p:guide orient="horz" pos="1026"/>
        <p:guide orient="horz" pos="4156"/>
        <p:guide pos="158"/>
        <p:guide pos="5602"/>
        <p:guide pos="385"/>
        <p:guide orient="horz" pos="3566"/>
        <p:guide orient="horz" pos="482"/>
        <p:guide orient="horz" pos="125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7" d="100"/>
          <a:sy n="127" d="100"/>
        </p:scale>
        <p:origin x="338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10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72FE959-CA3E-F54C-BE50-B9956D030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B3BFF7-948C-0048-A98A-E3FA7807E7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9C78499-AF4B-43DF-8E8A-9D1074403EF5}" type="datetimeFigureOut">
              <a:rPr lang="de-DE"/>
              <a:pPr>
                <a:defRPr/>
              </a:pPr>
              <a:t>11.01.2022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DB29D4-EE76-3447-B471-8113E27755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0BFF68-E433-0848-999C-C1A32C6653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7B85CF2-BB9F-492C-A2F0-3C437802A3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7F872A4-EE1A-C742-82CB-8ED7BB7145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FF72D09-DBD4-9241-8212-8F3EB717E8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D8FD44C-77D8-CA4C-B067-0FDEC85EE07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D70496A-1A0B-944C-AEC4-7E987962BF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8557E52-3E6E-064E-8751-2A9774B8401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BF64C5D-01BB-8D44-BD39-852D9DAC25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F11860A-41A8-4E08-9206-B6A5E4EFE4B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6EB674-2F19-544F-8B43-7177607D0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D848DD-FEB4-434D-820D-147A5D9C5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D90D53-2008-3049-AEA1-AB9D46D6F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F70A13-3B8D-4A3E-BD43-123D5AEB3E17}" type="slidenum">
              <a:rPr lang="de-DE" altLang="de-DE"/>
              <a:pPr>
                <a:defRPr/>
              </a:pPr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200" dirty="0" smtClean="0">
                <a:latin typeface="Tahoma" panose="020B0604030504040204" pitchFamily="34" charset="0"/>
              </a:rPr>
              <a:t>Foto oben: </a:t>
            </a:r>
            <a:r>
              <a:rPr lang="de-DE" altLang="de-DE" sz="1200" dirty="0" smtClean="0"/>
              <a:t>Florian Kopp (Projekt: Wissen sorgt für sichere Geburten, Haiti) </a:t>
            </a:r>
          </a:p>
          <a:p>
            <a:pPr eaLnBrk="1" hangingPunct="1"/>
            <a:r>
              <a:rPr lang="de-DE" altLang="de-DE" sz="1200" dirty="0" smtClean="0">
                <a:latin typeface="Tahoma" panose="020B0604030504040204" pitchFamily="34" charset="0"/>
              </a:rPr>
              <a:t>Foto unten: Christoph Püschner (Projekt: Schule statt Kinderarbeit, Sierra Leone)</a:t>
            </a:r>
            <a:endParaRPr lang="de-DE" altLang="de-DE" sz="1200" b="1" i="1" dirty="0" smtClean="0">
              <a:latin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7582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Foto: Karin</a:t>
            </a:r>
            <a:r>
              <a:rPr lang="de-DE" baseline="0" dirty="0" smtClean="0"/>
              <a:t> Schermbrucker </a:t>
            </a:r>
            <a:r>
              <a:rPr lang="de-DE" altLang="de-DE" sz="1200" dirty="0" smtClean="0">
                <a:latin typeface="Georgia" panose="02040502050405020303" pitchFamily="18" charset="0"/>
              </a:rPr>
              <a:t>(Projekt: Mit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WhatsApp gegen Dürren und Hunger, Simbabwe</a:t>
            </a:r>
            <a:r>
              <a:rPr lang="de-DE" altLang="de-DE" sz="1200" dirty="0" smtClean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181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</a:rPr>
              <a:t>Foto: Frank Schultze (Projekt: Unterricht für Flüchtlingskinder, Myanmar)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6156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Foto: Christoph Püschner (Projekt: Keine Chance für Corona, Liberia)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6253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</a:rPr>
              <a:t>Foto: Anne Ackermann (Projekt: Wo Nebel zu Trinkwasser wird, Bolivien)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984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</a:rPr>
              <a:t>Foto: Thomas Einberger (Projekt: Kein Profit aus Blutdiamanten, Lesotho)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3194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/>
              <a:t>Foto: Thomas Lohnes (Projekt: Gute Ernten trotz Klimawandel, Indonesien)</a:t>
            </a:r>
            <a:endParaRPr lang="de-DE" altLang="de-DE" sz="1000" dirty="0" smtClean="0">
              <a:latin typeface="Tahom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9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smtClean="0"/>
              <a:t>Foto: Karin </a:t>
            </a:r>
            <a:r>
              <a:rPr lang="de-DE" altLang="de-DE" dirty="0" err="1" smtClean="0"/>
              <a:t>Desmarowitz</a:t>
            </a:r>
            <a:r>
              <a:rPr lang="de-DE" altLang="de-DE" dirty="0" smtClean="0"/>
              <a:t> (Projekt: Mit Bio-Produkten der Armut entkommen, Vietnam)</a:t>
            </a:r>
            <a:endParaRPr lang="de-DE" altLang="de-DE" sz="1000" dirty="0" smtClean="0">
              <a:latin typeface="Tahom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930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smtClean="0"/>
              <a:t>Foto: Christoph Püschner (Projekt: Schule statt Kinderarbeit, Sierra Leone)</a:t>
            </a:r>
            <a:endParaRPr lang="de-DE" altLang="de-DE" sz="1000" dirty="0" smtClean="0">
              <a:latin typeface="Tahom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55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/>
              <a:t>Foto: Nina Mair (Projekt: Bio-Bananen für den Fairen Handel, Peru)</a:t>
            </a:r>
            <a:endParaRPr lang="de-DE" altLang="de-DE" sz="1000" dirty="0" smtClean="0">
              <a:latin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103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Georgia" panose="02040502050405020303" pitchFamily="18" charset="0"/>
              </a:rPr>
              <a:t>Foto: Karin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Schermbrucker</a:t>
            </a:r>
            <a:r>
              <a:rPr lang="de-DE" altLang="de-DE" sz="1200" dirty="0" smtClean="0">
                <a:latin typeface="Georgia" panose="02040502050405020303" pitchFamily="18" charset="0"/>
              </a:rPr>
              <a:t> (Projekt: Mit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WhatsApp gegen Dürren und Hunger, Simbabwe</a:t>
            </a:r>
            <a:r>
              <a:rPr lang="de-DE" altLang="de-DE" sz="1200" dirty="0" smtClean="0">
                <a:latin typeface="Georgia" panose="02040502050405020303" pitchFamily="18" charset="0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2921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Foto: </a:t>
            </a:r>
            <a:r>
              <a:rPr lang="de-DE" altLang="de-DE" sz="1200" dirty="0" smtClean="0">
                <a:latin typeface="Georgia" panose="02040502050405020303" pitchFamily="18" charset="0"/>
              </a:rPr>
              <a:t>Thomas Lohnes (Projekt: Zukunft durch Vielfalt, Indien)</a:t>
            </a:r>
            <a:endParaRPr lang="de-DE" altLang="de-DE" sz="1200" dirty="0" smtClean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53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/>
              <a:t>Foto: Christof</a:t>
            </a:r>
            <a:r>
              <a:rPr lang="de-DE" altLang="de-DE" baseline="0" dirty="0" smtClean="0"/>
              <a:t> Krackhardt</a:t>
            </a:r>
            <a:endParaRPr lang="de-DE" altLang="de-DE" sz="1000" dirty="0" smtClean="0">
              <a:latin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47384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Foto: Florian Kopp (Projekt: Wo Wasser Licht und Hoffnung erzeugt, Guatemala)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3088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  <a:cs typeface="Arial" panose="020B0604020202020204" pitchFamily="34" charset="0"/>
              </a:rPr>
              <a:t>Foto: Hermann </a:t>
            </a:r>
            <a:r>
              <a:rPr lang="de-DE" altLang="de-DE" sz="1200" dirty="0" err="1" smtClean="0">
                <a:latin typeface="Tahoma" panose="020B0604030504040204" pitchFamily="34" charset="0"/>
                <a:cs typeface="Arial" panose="020B0604020202020204" pitchFamily="34" charset="0"/>
              </a:rPr>
              <a:t>Bredehorst</a:t>
            </a:r>
            <a:r>
              <a:rPr lang="de-DE" altLang="de-DE" sz="1200" dirty="0" smtClean="0">
                <a:latin typeface="Tahoma" panose="020B0604030504040204" pitchFamily="34" charset="0"/>
                <a:cs typeface="Arial" panose="020B0604020202020204" pitchFamily="34" charset="0"/>
              </a:rPr>
              <a:t> (Vollversammlung der Stipendiatinnen und Stipendiaten von Brot für die Welt in Berlin)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850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</a:rPr>
              <a:t>Fotos (im Uhrzeigersinn): 1. Angela Merkel, ehemalige Bundeskanzlerin, CDU, bei einer Veranstaltung aus Anlass des 50-jährigen Jubiläums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des Entwicklungshelfer-Gesetzes in Berlin </a:t>
            </a:r>
            <a:r>
              <a:rPr lang="de-DE" altLang="de-DE" sz="1200" dirty="0" smtClean="0">
                <a:latin typeface="Tahoma" panose="020B0604030504040204" pitchFamily="34" charset="0"/>
              </a:rPr>
              <a:t>(Foto: Hermann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</a:t>
            </a:r>
            <a:r>
              <a:rPr lang="de-DE" altLang="de-DE" sz="1200" baseline="0" dirty="0" err="1" smtClean="0">
                <a:latin typeface="Tahoma" panose="020B0604030504040204" pitchFamily="34" charset="0"/>
              </a:rPr>
              <a:t>Bredehorst</a:t>
            </a:r>
            <a:r>
              <a:rPr lang="de-DE" altLang="de-DE" sz="1200" dirty="0" smtClean="0">
                <a:latin typeface="Tahoma" panose="020B0604030504040204" pitchFamily="34" charset="0"/>
              </a:rPr>
              <a:t>). 2. Gerd Müller,  ehemaliger Bundesentwicklungsminister, CSU, und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Dr. Dagmar Pruin</a:t>
            </a:r>
            <a:r>
              <a:rPr lang="de-DE" altLang="de-DE" sz="1200" dirty="0" smtClean="0">
                <a:latin typeface="Tahoma" panose="020B0604030504040204" pitchFamily="34" charset="0"/>
              </a:rPr>
              <a:t>, Präsidentin von Brot für die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Welt, bei der Vorstellung des Entwicklungspolitischen Berichtes der Bundesregierung 2021 </a:t>
            </a:r>
            <a:r>
              <a:rPr lang="de-DE" altLang="de-DE" sz="1200" dirty="0" smtClean="0">
                <a:latin typeface="Tahoma" panose="020B0604030504040204" pitchFamily="34" charset="0"/>
              </a:rPr>
              <a:t>(Foto: Thomas </a:t>
            </a:r>
            <a:r>
              <a:rPr lang="de-DE" altLang="de-DE" sz="1200" dirty="0" err="1" smtClean="0">
                <a:latin typeface="Tahoma" panose="020B0604030504040204" pitchFamily="34" charset="0"/>
              </a:rPr>
              <a:t>Imo</a:t>
            </a:r>
            <a:r>
              <a:rPr lang="de-DE" altLang="de-DE" sz="1200" dirty="0" smtClean="0">
                <a:latin typeface="Tahoma" panose="020B0604030504040204" pitchFamily="34" charset="0"/>
              </a:rPr>
              <a:t>/photothek.net). 3. Lars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Klingbeil</a:t>
            </a:r>
            <a:r>
              <a:rPr lang="de-DE" altLang="de-DE" sz="1200" dirty="0" smtClean="0">
                <a:latin typeface="Tahoma" panose="020B0604030504040204" pitchFamily="34" charset="0"/>
              </a:rPr>
              <a:t>, SPD-Vorsitzender beim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Evangelischen Kirchentag 2019 in Dortmund</a:t>
            </a:r>
            <a:r>
              <a:rPr lang="de-DE" altLang="de-DE" sz="1200" dirty="0" smtClean="0">
                <a:latin typeface="Tahoma" panose="020B0604030504040204" pitchFamily="34" charset="0"/>
              </a:rPr>
              <a:t> (Foto: Frank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Schultze</a:t>
            </a:r>
            <a:r>
              <a:rPr lang="de-DE" altLang="de-DE" sz="1200" dirty="0" smtClean="0">
                <a:latin typeface="Tahoma" panose="020B0604030504040204" pitchFamily="34" charset="0"/>
              </a:rPr>
              <a:t>). 4. Prof. Dr. Cornelia Füllkrug-Weitzel (rechts), ehemalige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</a:t>
            </a:r>
            <a:r>
              <a:rPr lang="de-DE" altLang="de-DE" sz="1200" dirty="0" smtClean="0">
                <a:latin typeface="Tahoma" panose="020B0604030504040204" pitchFamily="34" charset="0"/>
              </a:rPr>
              <a:t>Präsidentin von Brot für die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Welt bei der UN-Klimakonferenz 2015 in Bonn</a:t>
            </a:r>
            <a:r>
              <a:rPr lang="de-DE" altLang="de-DE" sz="1200" dirty="0" smtClean="0">
                <a:latin typeface="Tahoma" panose="020B0604030504040204" pitchFamily="34" charset="0"/>
              </a:rPr>
              <a:t> (Foto: Sean </a:t>
            </a:r>
            <a:r>
              <a:rPr lang="de-DE" altLang="de-DE" sz="1200" dirty="0" err="1" smtClean="0">
                <a:latin typeface="Tahoma" panose="020B0604030504040204" pitchFamily="34" charset="0"/>
              </a:rPr>
              <a:t>Hawkey</a:t>
            </a:r>
            <a:r>
              <a:rPr lang="de-DE" altLang="de-DE" sz="1200" dirty="0" smtClean="0">
                <a:latin typeface="Tahoma" panose="020B0604030504040204" pitchFamily="34" charset="0"/>
              </a:rPr>
              <a:t>), 5. Katrin Göring-Eckardt, </a:t>
            </a:r>
            <a:r>
              <a:rPr lang="de-DE" altLang="de-DE" sz="1200" dirty="0" smtClean="0"/>
              <a:t>Bundestagsvizepräsidentin, </a:t>
            </a:r>
            <a:r>
              <a:rPr lang="de-DE" altLang="de-DE" sz="1200" dirty="0" smtClean="0">
                <a:latin typeface="Tahoma" panose="020B0604030504040204" pitchFamily="34" charset="0"/>
              </a:rPr>
              <a:t>Bündnis 90/Die Grünen, beim Evangelischen Kirchentag 2015 in Stuttgart (Foto: Christoph Püschner). 6. </a:t>
            </a:r>
            <a:r>
              <a:rPr lang="de-DE" altLang="de-DE" sz="1200" dirty="0" smtClean="0">
                <a:latin typeface="Times New Roman" pitchFamily="18" charset="0"/>
              </a:rPr>
              <a:t>Claudia</a:t>
            </a:r>
            <a:r>
              <a:rPr lang="de-DE" altLang="de-DE" sz="1200" baseline="0" dirty="0" smtClean="0">
                <a:latin typeface="Times New Roman" pitchFamily="18" charset="0"/>
              </a:rPr>
              <a:t> Roth</a:t>
            </a:r>
            <a:r>
              <a:rPr lang="de-DE" altLang="de-DE" sz="1200" dirty="0" smtClean="0"/>
              <a:t>, ehemalige Bundestagsvizepräsidentin, Bündnis 90/Die Grünen </a:t>
            </a:r>
            <a:r>
              <a:rPr lang="de-DE" altLang="de-DE" sz="1200" dirty="0" smtClean="0">
                <a:latin typeface="Tahoma" panose="020B0604030504040204" pitchFamily="34" charset="0"/>
              </a:rPr>
              <a:t>(Foto: Hermann </a:t>
            </a:r>
            <a:r>
              <a:rPr lang="de-DE" altLang="de-DE" sz="1200" dirty="0" err="1" smtClean="0">
                <a:latin typeface="Tahoma" panose="020B0604030504040204" pitchFamily="34" charset="0"/>
              </a:rPr>
              <a:t>Bredehorst</a:t>
            </a:r>
            <a:r>
              <a:rPr lang="de-DE" altLang="de-DE" sz="1200" dirty="0" smtClean="0">
                <a:latin typeface="Tahoma" panose="020B0604030504040204" pitchFamily="34" charset="0"/>
              </a:rPr>
              <a:t>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9651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</a:rPr>
              <a:t>Plakat: </a:t>
            </a:r>
            <a:r>
              <a:rPr lang="de-DE" altLang="de-DE" sz="1200" dirty="0" err="1" smtClean="0">
                <a:latin typeface="Tahoma" panose="020B0604030504040204" pitchFamily="34" charset="0"/>
              </a:rPr>
              <a:t>Leagas</a:t>
            </a:r>
            <a:r>
              <a:rPr lang="de-DE" altLang="de-DE" sz="1200" baseline="0" dirty="0" smtClean="0">
                <a:latin typeface="Tahoma" panose="020B0604030504040204" pitchFamily="34" charset="0"/>
              </a:rPr>
              <a:t> Delaney, Hamburg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7226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/>
              <a:t>Foto: </a:t>
            </a:r>
            <a:r>
              <a:rPr lang="de-DE" altLang="de-DE" sz="1200" dirty="0" smtClean="0">
                <a:ea typeface="ＭＳ Ｐゴシック" panose="020B0600070205080204" pitchFamily="34" charset="-128"/>
              </a:rPr>
              <a:t>Jörg</a:t>
            </a:r>
            <a:r>
              <a:rPr lang="de-DE" altLang="de-DE" sz="1200" baseline="0" dirty="0" smtClean="0">
                <a:ea typeface="ＭＳ Ｐゴシック" panose="020B0600070205080204" pitchFamily="34" charset="-128"/>
              </a:rPr>
              <a:t> Böthling</a:t>
            </a:r>
            <a:r>
              <a:rPr lang="de-DE" altLang="de-DE" sz="1200" dirty="0" smtClean="0">
                <a:ea typeface="ＭＳ Ｐゴシック" panose="020B0600070205080204" pitchFamily="34" charset="-128"/>
              </a:rPr>
              <a:t> </a:t>
            </a:r>
            <a:endParaRPr lang="de-DE" altLang="de-DE" sz="1200" dirty="0" smtClean="0">
              <a:latin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6728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Tahoma" panose="020B0604030504040204" pitchFamily="34" charset="0"/>
                <a:cs typeface="Arial" panose="020B0604020202020204" pitchFamily="34" charset="0"/>
              </a:rPr>
              <a:t>Foto: Jörg</a:t>
            </a:r>
            <a:r>
              <a:rPr lang="de-DE" altLang="de-DE" sz="1200" baseline="0" dirty="0" smtClean="0">
                <a:latin typeface="Tahoma" panose="020B0604030504040204" pitchFamily="34" charset="0"/>
                <a:cs typeface="Arial" panose="020B0604020202020204" pitchFamily="34" charset="0"/>
              </a:rPr>
              <a:t> Böthling</a:t>
            </a:r>
            <a:r>
              <a:rPr lang="de-DE" altLang="de-DE" sz="1200" dirty="0" smtClean="0">
                <a:latin typeface="Tahoma" panose="020B0604030504040204" pitchFamily="34" charset="0"/>
                <a:cs typeface="Arial" panose="020B0604020202020204" pitchFamily="34" charset="0"/>
              </a:rPr>
              <a:t> (Projekt:</a:t>
            </a:r>
            <a:r>
              <a:rPr lang="de-DE" altLang="de-DE" sz="1200" baseline="0" dirty="0" smtClean="0">
                <a:latin typeface="Tahoma" panose="020B0604030504040204" pitchFamily="34" charset="0"/>
                <a:cs typeface="Arial" panose="020B0604020202020204" pitchFamily="34" charset="0"/>
              </a:rPr>
              <a:t> Satt trotz Dürre, </a:t>
            </a:r>
            <a:r>
              <a:rPr lang="de-DE" altLang="de-DE" sz="1200" dirty="0" smtClean="0">
                <a:latin typeface="Tahoma" panose="020B0604030504040204" pitchFamily="34" charset="0"/>
                <a:cs typeface="Arial" panose="020B0604020202020204" pitchFamily="34" charset="0"/>
              </a:rPr>
              <a:t>Sambia)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3590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Fotos: Candy Welz (Aktionstreffen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Youthtopia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Weimar 2019)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2655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C57351-893F-4296-9814-330EBB58D55B}" type="slidenum">
              <a:rPr lang="de-DE" altLang="de-D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57074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Georgia" panose="02040502050405020303" pitchFamily="18" charset="0"/>
              </a:rPr>
              <a:t>Foto: Jörg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Böthling</a:t>
            </a:r>
            <a:r>
              <a:rPr lang="de-DE" altLang="de-DE" sz="1200" dirty="0" smtClean="0">
                <a:latin typeface="Georgia" panose="02040502050405020303" pitchFamily="18" charset="0"/>
              </a:rPr>
              <a:t> (Projekt: Mit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Öko-Landbau gegen den Hunger, Tansania</a:t>
            </a:r>
            <a:r>
              <a:rPr lang="de-DE" altLang="de-DE" sz="1200" dirty="0" smtClean="0">
                <a:latin typeface="Georgia" panose="02040502050405020303" pitchFamily="18" charset="0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0395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000334-5F44-451E-85B3-CD56B7A2A3AE}" type="slidenum">
              <a:rPr lang="de-DE" altLang="de-D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Notizenplatzhalt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 smtClean="0"/>
              <a:t>Foto: Thomas Lohnes (Projekt: Gute Ernten trotz Klimawandel, Indonesien)</a:t>
            </a:r>
            <a:endParaRPr lang="de-DE" altLang="de-DE" sz="1000" dirty="0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4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smtClean="0"/>
              <a:t>Geschäftsstelle des Evangelischen Werks für Diakonie und Entwicklung, Caroline-Michaelis-Str. 1, 10115 Berlin</a:t>
            </a:r>
          </a:p>
          <a:p>
            <a:r>
              <a:rPr lang="de-DE" altLang="de-DE" dirty="0" smtClean="0"/>
              <a:t>(Foto: Brot für die Welt)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471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smtClean="0">
                <a:latin typeface="Georgia" panose="02040502050405020303" pitchFamily="18" charset="0"/>
              </a:rPr>
              <a:t>Grafik: Rudi Wagner</a:t>
            </a:r>
            <a:r>
              <a:rPr lang="de-DE" altLang="de-DE" sz="1200" baseline="0" dirty="0" smtClean="0">
                <a:latin typeface="Georgia" panose="02040502050405020303" pitchFamily="18" charset="0"/>
              </a:rPr>
              <a:t> (</a:t>
            </a:r>
            <a:r>
              <a:rPr lang="de-DE" altLang="de-DE" sz="1200" dirty="0" smtClean="0">
                <a:latin typeface="Georgia" panose="02040502050405020303" pitchFamily="18" charset="0"/>
              </a:rPr>
              <a:t>Plakat der 4. Aktion Brot für die Welt)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99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1404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/>
              <a:t>Foto: Jörg Böthling (Projekt: Integration durch gute Ernten, Äthiopien)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1860A-41A8-4E08-9206-B6A5E4EFE4BC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709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6EB674-2F19-544F-8B43-7177607D0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D848DD-FEB4-434D-820D-147A5D9C5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D90D53-2008-3049-AEA1-AB9D46D6F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73DE6-EAB7-4C52-9817-3AF27F8421C6}" type="slidenum">
              <a:rPr lang="de-DE" altLang="de-DE"/>
              <a:pPr>
                <a:defRPr/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6EB674-2F19-544F-8B43-7177607D0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D848DD-FEB4-434D-820D-147A5D9C5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D90D53-2008-3049-AEA1-AB9D46D6F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4DCB8-6F37-46FF-A749-ECDC1617DE2C}" type="slidenum">
              <a:rPr lang="de-DE" altLang="de-DE"/>
              <a:pPr>
                <a:defRPr/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599D84-E6A6-374E-B785-BD101D5EB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3" y="2060575"/>
            <a:ext cx="3527425" cy="17287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7382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120A698-8964-D248-B167-94B58B4AB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161" y="1628776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CD1127-F4EE-F44C-A480-9D36CDF0C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4673" y="1628776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5005B89A-962E-7F48-9C54-5452CF4CBD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9950" y="1628775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DA806B18-6874-1B45-9698-FB932A20E0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7050" y="1628775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9978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120A698-8964-D248-B167-94B58B4AB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161" y="260351"/>
            <a:ext cx="4194889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5005B89A-962E-7F48-9C54-5452CF4CBD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77050" y="260351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35E6395-1BBC-9644-A04E-56D968F0B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9950" y="260351"/>
            <a:ext cx="1999377" cy="31686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51642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120A698-8964-D248-B167-94B58B4AB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161" y="1700212"/>
            <a:ext cx="4194889" cy="18732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35E6395-1BBC-9644-A04E-56D968F0B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9950" y="1700213"/>
            <a:ext cx="4213225" cy="39773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5ADA977-50F0-ED45-B446-09B2CBBCB7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161" y="3785557"/>
            <a:ext cx="4194889" cy="18732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006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120A698-8964-D248-B167-94B58B4AB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9161" y="260350"/>
            <a:ext cx="1999377" cy="2482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A5ADA977-50F0-ED45-B446-09B2CBBCB7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161" y="2910349"/>
            <a:ext cx="4194889" cy="2748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524D2DDC-3911-AD4F-B3D6-07CBBADD96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4104" y="260350"/>
            <a:ext cx="4231971" cy="2482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E2425FFD-257A-954F-AF26-808F31A9BF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6256" y="260350"/>
            <a:ext cx="1999377" cy="2482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ECD17590-8189-5546-906B-023A527E7D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93168" y="2910349"/>
            <a:ext cx="4194889" cy="2748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9523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00150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9106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707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7021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0D3017C-38EA-8B49-B2FE-5F6B6B93DD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825" y="1268413"/>
            <a:ext cx="2089150" cy="43926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8316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4000" b="1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599D84-E6A6-374E-B785-BD101D5EB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3" y="2060575"/>
            <a:ext cx="3527425" cy="17287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736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03B0B-E0E4-6144-8926-B26643D3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4000" b="1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8983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019925" y="0"/>
            <a:ext cx="2124075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700213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700213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700213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700213" y="297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700213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2962275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2962275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52400" y="5911850"/>
            <a:ext cx="47799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000"/>
              </a:lnSpc>
              <a:spcAft>
                <a:spcPct val="50000"/>
              </a:spcAft>
              <a:defRPr/>
            </a:pPr>
            <a:fld id="{52A09058-8548-430B-884A-1A85EA604663}" type="datetime1">
              <a:rPr lang="de-DE" altLang="de-DE" sz="900" smtClean="0">
                <a:latin typeface="Georgia" panose="02040502050405020303" pitchFamily="18" charset="0"/>
              </a:rPr>
              <a:pPr eaLnBrk="1" hangingPunct="1">
                <a:lnSpc>
                  <a:spcPts val="1000"/>
                </a:lnSpc>
                <a:spcAft>
                  <a:spcPct val="50000"/>
                </a:spcAft>
                <a:defRPr/>
              </a:pPr>
              <a:t>11.01.2022</a:t>
            </a:fld>
            <a:endParaRPr lang="de-DE" altLang="de-DE" sz="9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1000"/>
              </a:lnSpc>
              <a:defRPr/>
            </a:pPr>
            <a:r>
              <a:rPr lang="de-DE" altLang="de-DE" sz="9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Brot für die Welt</a:t>
            </a:r>
          </a:p>
          <a:p>
            <a:pPr eaLnBrk="1" hangingPunct="1">
              <a:lnSpc>
                <a:spcPts val="1000"/>
              </a:lnSpc>
              <a:spcAft>
                <a:spcPct val="50000"/>
              </a:spcAft>
              <a:defRPr/>
            </a:pPr>
            <a:r>
              <a:rPr lang="de-DE" altLang="de-DE" sz="900" b="1" dirty="0" smtClean="0">
                <a:latin typeface="Georgia" panose="02040502050405020303" pitchFamily="18" charset="0"/>
              </a:rPr>
              <a:t>Über uns</a:t>
            </a:r>
          </a:p>
          <a:p>
            <a:pPr eaLnBrk="1" hangingPunct="1">
              <a:lnSpc>
                <a:spcPts val="1000"/>
              </a:lnSpc>
              <a:defRPr/>
            </a:pPr>
            <a:r>
              <a:rPr lang="de-DE" altLang="de-DE" sz="900" dirty="0" smtClean="0">
                <a:latin typeface="Georgia" panose="02040502050405020303" pitchFamily="18" charset="0"/>
              </a:rPr>
              <a:t>Seite </a:t>
            </a:r>
            <a:fld id="{A0E3BA6A-A3E8-4F65-A782-331EFA3AE2FE}" type="slidenum">
              <a:rPr lang="de-DE" altLang="de-DE" sz="900" smtClean="0">
                <a:latin typeface="Georgia" panose="02040502050405020303" pitchFamily="18" charset="0"/>
              </a:rPr>
              <a:pPr eaLnBrk="1" hangingPunct="1">
                <a:lnSpc>
                  <a:spcPts val="1000"/>
                </a:lnSpc>
                <a:defRPr/>
              </a:pPr>
              <a:t>‹Nr.›</a:t>
            </a:fld>
            <a:r>
              <a:rPr lang="de-DE" altLang="de-DE" sz="900" dirty="0" smtClean="0">
                <a:latin typeface="Georgia" panose="02040502050405020303" pitchFamily="18" charset="0"/>
              </a:rPr>
              <a:t>/36</a:t>
            </a:r>
          </a:p>
        </p:txBody>
      </p:sp>
      <p:pic>
        <p:nvPicPr>
          <p:cNvPr id="1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6003925"/>
            <a:ext cx="11652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387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35400"/>
          </a:xfrm>
          <a:prstGeom prst="rect">
            <a:avLst/>
          </a:prstGeom>
        </p:spPr>
        <p:txBody>
          <a:bodyPr/>
          <a:lstStyle>
            <a:lvl1pPr marL="262350" indent="-3703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827550" indent="-2983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1227600" indent="-3492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lvl3pPr>
            <a:lvl4pPr marL="1468800" indent="-3132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782000" indent="-34920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7028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546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98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5594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499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C54F3D00-42EE-4648-A0DF-9897339222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824" y="260350"/>
            <a:ext cx="8642351" cy="54006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9158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9F03B40-B1F6-8243-A404-A514F006D2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825" y="1700213"/>
            <a:ext cx="4213225" cy="39608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528F19D-715A-0443-B018-A8A1354B7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9950" y="1700213"/>
            <a:ext cx="4213225" cy="39608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6116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 Box 13">
            <a:extLst>
              <a:ext uri="{FF2B5EF4-FFF2-40B4-BE49-F238E27FC236}">
                <a16:creationId xmlns:a16="http://schemas.microsoft.com/office/drawing/2014/main" id="{E552694E-9572-9E48-925C-4845444F6F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9388" y="5932488"/>
            <a:ext cx="2376487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1000"/>
              </a:lnSpc>
              <a:spcAft>
                <a:spcPct val="50000"/>
              </a:spcAft>
              <a:defRPr/>
            </a:pPr>
            <a:fld id="{E8268DA7-F209-4567-93FF-5CF27E2874F0}" type="datetime4">
              <a:rPr lang="de-DE" altLang="de-DE" sz="900" smtClean="0">
                <a:latin typeface="Georgia" charset="0"/>
              </a:rPr>
              <a:t>11. Januar 2022</a:t>
            </a:fld>
            <a:r>
              <a:rPr lang="de-DE" altLang="de-DE" sz="900" dirty="0" smtClean="0">
                <a:latin typeface="Georgia" charset="0"/>
              </a:rPr>
              <a:t> </a:t>
            </a:r>
          </a:p>
          <a:p>
            <a:pPr eaLnBrk="1" hangingPunct="1">
              <a:lnSpc>
                <a:spcPts val="1000"/>
              </a:lnSpc>
              <a:defRPr/>
            </a:pPr>
            <a:r>
              <a:rPr lang="de-DE" altLang="de-DE" sz="900" b="1" dirty="0" smtClean="0">
                <a:solidFill>
                  <a:schemeClr val="tx2"/>
                </a:solidFill>
                <a:latin typeface="Georgia" charset="0"/>
              </a:rPr>
              <a:t>Brot</a:t>
            </a:r>
            <a:r>
              <a:rPr lang="de-DE" altLang="de-DE" sz="900" b="1" baseline="0" dirty="0" smtClean="0">
                <a:solidFill>
                  <a:schemeClr val="tx2"/>
                </a:solidFill>
                <a:latin typeface="Georgia" charset="0"/>
              </a:rPr>
              <a:t> für die Welt</a:t>
            </a:r>
            <a:endParaRPr lang="de-DE" altLang="de-DE" sz="900" b="1" dirty="0" smtClean="0">
              <a:solidFill>
                <a:schemeClr val="tx2"/>
              </a:solidFill>
              <a:latin typeface="Georgia" charset="0"/>
            </a:endParaRPr>
          </a:p>
          <a:p>
            <a:pPr eaLnBrk="1" hangingPunct="1">
              <a:lnSpc>
                <a:spcPts val="1000"/>
              </a:lnSpc>
              <a:spcAft>
                <a:spcPct val="50000"/>
              </a:spcAft>
              <a:defRPr/>
            </a:pPr>
            <a:r>
              <a:rPr lang="de-DE" altLang="de-DE" sz="900" b="1" dirty="0" smtClean="0">
                <a:latin typeface="Georgia" charset="0"/>
              </a:rPr>
              <a:t>Über</a:t>
            </a:r>
            <a:r>
              <a:rPr lang="de-DE" altLang="de-DE" sz="900" b="1" baseline="0" dirty="0" smtClean="0">
                <a:latin typeface="Georgia" charset="0"/>
              </a:rPr>
              <a:t> uns</a:t>
            </a:r>
            <a:endParaRPr lang="de-DE" altLang="de-DE" sz="900" b="1" dirty="0">
              <a:latin typeface="Georgia" charset="0"/>
            </a:endParaRPr>
          </a:p>
          <a:p>
            <a:pPr eaLnBrk="1" hangingPunct="1">
              <a:lnSpc>
                <a:spcPts val="1000"/>
              </a:lnSpc>
              <a:defRPr/>
            </a:pPr>
            <a:r>
              <a:rPr lang="de-DE" altLang="de-DE" sz="900" dirty="0">
                <a:latin typeface="Georgia" charset="0"/>
              </a:rPr>
              <a:t>Seite </a:t>
            </a:r>
            <a:fld id="{E8172E87-0DA9-4052-8F98-2CBE0548ECA0}" type="slidenum">
              <a:rPr lang="de-DE" altLang="de-DE" sz="900" smtClean="0">
                <a:latin typeface="Georgia" charset="0"/>
              </a:rPr>
              <a:pPr eaLnBrk="1" hangingPunct="1">
                <a:lnSpc>
                  <a:spcPts val="1000"/>
                </a:lnSpc>
                <a:defRPr/>
              </a:pPr>
              <a:t>‹Nr.›</a:t>
            </a:fld>
            <a:r>
              <a:rPr lang="de-DE" altLang="de-DE" sz="900" dirty="0" smtClean="0">
                <a:latin typeface="Georgia" charset="0"/>
              </a:rPr>
              <a:t>/36</a:t>
            </a:r>
            <a:endParaRPr lang="de-DE" altLang="de-DE" sz="900" dirty="0">
              <a:latin typeface="Georgia" charset="0"/>
            </a:endParaRPr>
          </a:p>
        </p:txBody>
      </p:sp>
      <p:pic>
        <p:nvPicPr>
          <p:cNvPr id="1027" name="Bild 20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300" y="6003925"/>
            <a:ext cx="11652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8"/>
          <p:cNvSpPr>
            <a:spLocks noChangeArrowheads="1"/>
          </p:cNvSpPr>
          <p:nvPr/>
        </p:nvSpPr>
        <p:spPr bwMode="auto">
          <a:xfrm>
            <a:off x="250825" y="260350"/>
            <a:ext cx="8642350" cy="54006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>
              <a:solidFill>
                <a:schemeClr val="bg2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47EBD69-89F6-E642-9E65-E9C806A1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81100"/>
            <a:ext cx="77771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4500"/>
              </a:lnSpc>
              <a:defRPr/>
            </a:pPr>
            <a:r>
              <a:rPr lang="de-DE" altLang="de-DE" sz="4000" b="1" dirty="0" smtClean="0">
                <a:solidFill>
                  <a:schemeClr val="bg1"/>
                </a:solidFill>
                <a:latin typeface="Georgia" charset="0"/>
              </a:rPr>
              <a:t>Brot für die Welt</a:t>
            </a:r>
            <a:endParaRPr lang="de-DE" altLang="de-DE" sz="4000" b="1" dirty="0">
              <a:solidFill>
                <a:schemeClr val="bg1"/>
              </a:solidFill>
              <a:latin typeface="Georgia" charset="0"/>
            </a:endParaRPr>
          </a:p>
          <a:p>
            <a:pPr eaLnBrk="1" hangingPunct="1">
              <a:lnSpc>
                <a:spcPts val="4500"/>
              </a:lnSpc>
              <a:defRPr/>
            </a:pPr>
            <a:r>
              <a:rPr lang="de-DE" altLang="de-DE" sz="4000" b="1" dirty="0" smtClean="0">
                <a:latin typeface="Georgia" charset="0"/>
              </a:rPr>
              <a:t>Über uns</a:t>
            </a:r>
            <a:endParaRPr lang="de-DE" altLang="de-DE" sz="4000" b="1" dirty="0">
              <a:latin typeface="Georgia" charset="0"/>
            </a:endParaRP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D8AB314A-BC57-C442-9900-9FF1AF9E1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28988"/>
            <a:ext cx="7777162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000"/>
              </a:lnSpc>
              <a:defRPr/>
            </a:pPr>
            <a:fld id="{4FC5F9BE-E3F2-423E-80FB-20359867FCE0}" type="datetime4">
              <a:rPr lang="de-DE" altLang="de-DE" sz="2500" b="1" smtClean="0">
                <a:latin typeface="Georgia" charset="0"/>
              </a:rPr>
              <a:t>11. Januar 2022</a:t>
            </a:fld>
            <a:endParaRPr lang="de-DE" altLang="de-DE" sz="2500" b="1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6">
            <a:extLst>
              <a:ext uri="{FF2B5EF4-FFF2-40B4-BE49-F238E27FC236}">
                <a16:creationId xmlns:a16="http://schemas.microsoft.com/office/drawing/2014/main" id="{0C357646-7AF8-5744-B074-10B1D9606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4663"/>
            <a:ext cx="311753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Zahlen und Fakten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46082" name="Grafi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" y="1349375"/>
            <a:ext cx="876776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362960" y="4686032"/>
            <a:ext cx="448056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ts val="2000"/>
              </a:lnSpc>
              <a:buClr>
                <a:srgbClr val="EA690B"/>
              </a:buClr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Brot für die Welt unterstützt rund 1.800 Projekte in </a:t>
            </a:r>
            <a:r>
              <a:rPr lang="de-DE" altLang="de-DE" sz="1500" dirty="0" smtClean="0">
                <a:latin typeface="Georgia" panose="02040502050405020303" pitchFamily="18" charset="0"/>
              </a:rPr>
              <a:t>mehr als </a:t>
            </a:r>
            <a:r>
              <a:rPr lang="de-DE" altLang="de-DE" sz="1500" dirty="0">
                <a:latin typeface="Georgia" panose="02040502050405020303" pitchFamily="18" charset="0"/>
              </a:rPr>
              <a:t>90 Ländern rund um den Globus</a:t>
            </a:r>
            <a:r>
              <a:rPr lang="de-DE" altLang="de-DE" sz="1500" dirty="0" smtClean="0">
                <a:latin typeface="Georgia" panose="02040502050405020303" pitchFamily="18" charset="0"/>
              </a:rPr>
              <a:t>.</a:t>
            </a:r>
            <a:endParaRPr lang="de-DE" altLang="de-DE" sz="15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">
            <a:extLst>
              <a:ext uri="{FF2B5EF4-FFF2-40B4-BE49-F238E27FC236}">
                <a16:creationId xmlns:a16="http://schemas.microsoft.com/office/drawing/2014/main" id="{59429F82-7FD6-4345-8417-44481D6FF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4663"/>
            <a:ext cx="429101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Unsere Arbeitsbereiche</a:t>
            </a:r>
            <a:endParaRPr lang="de-DE" altLang="de-DE" sz="2500" i="1" dirty="0">
              <a:latin typeface="Georgia" panose="02040502050405020303" pitchFamily="18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A14342-930F-8440-8237-71F8BF5F9AA5}"/>
              </a:ext>
            </a:extLst>
          </p:cNvPr>
          <p:cNvSpPr/>
          <p:nvPr/>
        </p:nvSpPr>
        <p:spPr>
          <a:xfrm>
            <a:off x="962025" y="2182557"/>
            <a:ext cx="3005138" cy="9826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70C2028-AA8E-AA4E-A149-CBC6E986124D}"/>
              </a:ext>
            </a:extLst>
          </p:cNvPr>
          <p:cNvSpPr/>
          <p:nvPr/>
        </p:nvSpPr>
        <p:spPr>
          <a:xfrm>
            <a:off x="5046663" y="2182557"/>
            <a:ext cx="3005137" cy="9826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A5B2ED-4444-0E40-85AD-06A6EFA649EB}"/>
              </a:ext>
            </a:extLst>
          </p:cNvPr>
          <p:cNvSpPr/>
          <p:nvPr/>
        </p:nvSpPr>
        <p:spPr>
          <a:xfrm>
            <a:off x="962025" y="3931920"/>
            <a:ext cx="3005138" cy="982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433FFE5-2B78-B144-A2CF-4F84578140AA}"/>
              </a:ext>
            </a:extLst>
          </p:cNvPr>
          <p:cNvSpPr/>
          <p:nvPr/>
        </p:nvSpPr>
        <p:spPr>
          <a:xfrm>
            <a:off x="5046663" y="3931920"/>
            <a:ext cx="3005137" cy="982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2EBCA9E3-B8AA-DA4C-9428-280EF5F61AEA}"/>
              </a:ext>
            </a:extLst>
          </p:cNvPr>
          <p:cNvCxnSpPr/>
          <p:nvPr/>
        </p:nvCxnSpPr>
        <p:spPr>
          <a:xfrm>
            <a:off x="4170363" y="2701828"/>
            <a:ext cx="67151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D0488F8-D40F-EC4A-8087-A2136C64808D}"/>
              </a:ext>
            </a:extLst>
          </p:cNvPr>
          <p:cNvCxnSpPr/>
          <p:nvPr/>
        </p:nvCxnSpPr>
        <p:spPr>
          <a:xfrm>
            <a:off x="4170363" y="4456271"/>
            <a:ext cx="67151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3" name="TextBox 52"/>
          <p:cNvSpPr txBox="1">
            <a:spLocks noChangeArrowheads="1"/>
          </p:cNvSpPr>
          <p:nvPr/>
        </p:nvSpPr>
        <p:spPr bwMode="auto">
          <a:xfrm>
            <a:off x="1198563" y="2354800"/>
            <a:ext cx="26273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sz="2000" b="1" dirty="0" err="1" smtClean="0">
                <a:latin typeface="Georgia" panose="02040502050405020303" pitchFamily="18" charset="0"/>
                <a:ea typeface="맑은 고딕" panose="020B0503020000020004" pitchFamily="34" charset="-127"/>
                <a:cs typeface="Arial" panose="020B0604020202020204" pitchFamily="34" charset="0"/>
              </a:rPr>
              <a:t>Internationale</a:t>
            </a:r>
            <a:r>
              <a:rPr lang="en-US" altLang="ko-KR" sz="2000" b="1" dirty="0" smtClean="0">
                <a:latin typeface="Georgia" panose="02040502050405020303" pitchFamily="18" charset="0"/>
                <a:ea typeface="맑은 고딕" panose="020B0503020000020004" pitchFamily="34" charset="-127"/>
                <a:cs typeface="Arial" panose="020B0604020202020204" pitchFamily="34" charset="0"/>
              </a:rPr>
              <a:t> Programme</a:t>
            </a:r>
            <a:endParaRPr lang="en-US" altLang="ko-KR" sz="2000" b="1" dirty="0">
              <a:latin typeface="Georgia" panose="02040502050405020303" pitchFamily="18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4284" name="TextBox 52"/>
          <p:cNvSpPr txBox="1">
            <a:spLocks noChangeArrowheads="1"/>
          </p:cNvSpPr>
          <p:nvPr/>
        </p:nvSpPr>
        <p:spPr bwMode="auto">
          <a:xfrm>
            <a:off x="1198563" y="4110795"/>
            <a:ext cx="26273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sz="2000" b="1" dirty="0" smtClean="0">
                <a:latin typeface="Georgia" panose="02040502050405020303" pitchFamily="18" charset="0"/>
                <a:ea typeface="맑은 고딕" panose="020B0503020000020004" pitchFamily="34" charset="-127"/>
                <a:cs typeface="Arial" panose="020B0604020202020204" pitchFamily="34" charset="0"/>
              </a:rPr>
              <a:t>Engagement und </a:t>
            </a:r>
            <a:r>
              <a:rPr lang="en-US" altLang="ko-KR" sz="2000" b="1" dirty="0" err="1" smtClean="0">
                <a:latin typeface="Georgia" panose="02040502050405020303" pitchFamily="18" charset="0"/>
                <a:ea typeface="맑은 고딕" panose="020B0503020000020004" pitchFamily="34" charset="-127"/>
                <a:cs typeface="Arial" panose="020B0604020202020204" pitchFamily="34" charset="0"/>
              </a:rPr>
              <a:t>Kommunikation</a:t>
            </a:r>
            <a:endParaRPr lang="en-US" altLang="ko-KR" sz="2000" b="1" dirty="0">
              <a:latin typeface="Georgia" panose="02040502050405020303" pitchFamily="18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4286" name="Textfeld 37"/>
          <p:cNvSpPr txBox="1">
            <a:spLocks noChangeArrowheads="1"/>
          </p:cNvSpPr>
          <p:nvPr/>
        </p:nvSpPr>
        <p:spPr bwMode="auto">
          <a:xfrm>
            <a:off x="5241925" y="2339180"/>
            <a:ext cx="2719388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538"/>
              </a:lnSpc>
            </a:pP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Projektförderung </a:t>
            </a:r>
            <a:r>
              <a:rPr lang="de-DE" altLang="de-DE" sz="1200" dirty="0">
                <a:latin typeface="Georgia" panose="02040502050405020303" pitchFamily="18" charset="0"/>
              </a:rPr>
              <a:t/>
            </a:r>
            <a:br>
              <a:rPr lang="de-DE" altLang="de-DE" sz="1200" dirty="0">
                <a:latin typeface="Georgia" panose="02040502050405020303" pitchFamily="18" charset="0"/>
              </a:rPr>
            </a:b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Fachkräftevermittlung</a:t>
            </a:r>
            <a:endParaRPr lang="de-DE" altLang="de-DE" sz="1200" dirty="0">
              <a:latin typeface="Georgia" panose="02040502050405020303" pitchFamily="18" charset="0"/>
            </a:endParaRPr>
          </a:p>
          <a:p>
            <a:pPr>
              <a:lnSpc>
                <a:spcPts val="1538"/>
              </a:lnSpc>
            </a:pP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Stipendienprogramme</a:t>
            </a:r>
            <a:endParaRPr lang="de-DE" altLang="de-DE" sz="1200" dirty="0">
              <a:latin typeface="Georgia" panose="02040502050405020303" pitchFamily="18" charset="0"/>
            </a:endParaRPr>
          </a:p>
        </p:txBody>
      </p:sp>
      <p:sp>
        <p:nvSpPr>
          <p:cNvPr id="54287" name="Textfeld 38"/>
          <p:cNvSpPr txBox="1">
            <a:spLocks noChangeArrowheads="1"/>
          </p:cNvSpPr>
          <p:nvPr/>
        </p:nvSpPr>
        <p:spPr bwMode="auto">
          <a:xfrm>
            <a:off x="5241925" y="4092318"/>
            <a:ext cx="27193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538"/>
              </a:lnSpc>
            </a:pP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Politikdialog </a:t>
            </a:r>
            <a:r>
              <a:rPr lang="de-DE" altLang="de-DE" sz="1200" dirty="0">
                <a:latin typeface="Georgia" panose="02040502050405020303" pitchFamily="18" charset="0"/>
              </a:rPr>
              <a:t/>
            </a:r>
            <a:br>
              <a:rPr lang="de-DE" altLang="de-DE" sz="1200" dirty="0">
                <a:latin typeface="Georgia" panose="02040502050405020303" pitchFamily="18" charset="0"/>
              </a:rPr>
            </a:b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Bildungsarbeit</a:t>
            </a:r>
            <a:endParaRPr lang="de-DE" altLang="de-DE" sz="1200" dirty="0">
              <a:latin typeface="Georgia" panose="02040502050405020303" pitchFamily="18" charset="0"/>
            </a:endParaRPr>
          </a:p>
          <a:p>
            <a:pPr>
              <a:lnSpc>
                <a:spcPts val="1538"/>
              </a:lnSpc>
            </a:pPr>
            <a:r>
              <a:rPr lang="de-DE" altLang="de-DE" sz="1200" dirty="0">
                <a:latin typeface="Georgia" panose="02040502050405020303" pitchFamily="18" charset="0"/>
              </a:rPr>
              <a:t>• </a:t>
            </a:r>
            <a:r>
              <a:rPr lang="de-DE" altLang="de-DE" sz="1200" dirty="0" smtClean="0">
                <a:latin typeface="Georgia" panose="02040502050405020303" pitchFamily="18" charset="0"/>
              </a:rPr>
              <a:t>Öffentlichkeitsarbeit</a:t>
            </a:r>
            <a:endParaRPr lang="de-DE" altLang="de-DE" sz="12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1" grpId="0" animBg="1"/>
      <p:bldP spid="22" grpId="0" animBg="1"/>
      <p:bldP spid="23" grpId="0" animBg="1"/>
      <p:bldP spid="54283" grpId="0"/>
      <p:bldP spid="54284" grpId="0"/>
      <p:bldP spid="54286" grpId="0"/>
      <p:bldP spid="542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75" y="1628775"/>
            <a:ext cx="4194175" cy="1873250"/>
          </a:xfrm>
        </p:spPr>
      </p:pic>
      <p:pic>
        <p:nvPicPr>
          <p:cNvPr id="8" name="Bildplatzhalter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75" y="3787775"/>
            <a:ext cx="4194175" cy="1873250"/>
          </a:xfr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DBA78F33-938E-594E-B0C8-8BB85BED6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691356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Internationale Programme 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Projektförderung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80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Zusammenarbeit mit lokalen Partnerorganisationen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Projektpartner sind 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Kirchen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kirchennahe Organisationen 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Nichtregierungsorganisationen 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Hilfe unabhängig von Religion, Nationalität oder Geschlecht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nach dem Prinzip „Hilfe zur Selbsthilfe</a:t>
            </a:r>
            <a:r>
              <a:rPr lang="de-DE" altLang="de-DE" sz="1500" dirty="0" smtClean="0">
                <a:latin typeface="Georgia" panose="02040502050405020303" pitchFamily="18" charset="0"/>
              </a:rPr>
              <a:t>“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Thematische Schwerpunkte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9950" y="1638822"/>
            <a:ext cx="42132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>
            <a:spAutoFit/>
          </a:bodyPr>
          <a:lstStyle>
            <a:lvl1pPr indent="174625" defTabSz="187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87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87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87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873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87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87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87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87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699E3F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699E3F"/>
                </a:solidFill>
                <a:latin typeface="Georgia" panose="02040502050405020303" pitchFamily="18" charset="0"/>
              </a:rPr>
              <a:t>Ernährung</a:t>
            </a:r>
          </a:p>
          <a:p>
            <a:pPr eaLnBrk="1" hangingPunct="1">
              <a:spcAft>
                <a:spcPts val="600"/>
              </a:spcAft>
              <a:buClr>
                <a:srgbClr val="A63C38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A63C38"/>
                </a:solidFill>
                <a:latin typeface="Georgia" panose="02040502050405020303" pitchFamily="18" charset="0"/>
              </a:rPr>
              <a:t>Bildung</a:t>
            </a:r>
          </a:p>
          <a:p>
            <a:pPr eaLnBrk="1" hangingPunct="1">
              <a:spcAft>
                <a:spcPts val="600"/>
              </a:spcAft>
              <a:buClr>
                <a:srgbClr val="989800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989800"/>
                </a:solidFill>
                <a:latin typeface="Georgia" panose="02040502050405020303" pitchFamily="18" charset="0"/>
              </a:rPr>
              <a:t>Gesundheit</a:t>
            </a:r>
          </a:p>
          <a:p>
            <a:pPr eaLnBrk="1" hangingPunct="1">
              <a:spcAft>
                <a:spcPts val="600"/>
              </a:spcAft>
              <a:buClr>
                <a:srgbClr val="598797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598797"/>
                </a:solidFill>
                <a:latin typeface="Georgia" panose="02040502050405020303" pitchFamily="18" charset="0"/>
              </a:rPr>
              <a:t>Wasser</a:t>
            </a:r>
          </a:p>
          <a:p>
            <a:pPr eaLnBrk="1" hangingPunct="1">
              <a:spcAft>
                <a:spcPts val="600"/>
              </a:spcAft>
              <a:buClr>
                <a:srgbClr val="B59046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B59046"/>
                </a:solidFill>
                <a:latin typeface="Georgia" panose="02040502050405020303" pitchFamily="18" charset="0"/>
              </a:rPr>
              <a:t>Menschenrechte und Frieden</a:t>
            </a:r>
          </a:p>
          <a:p>
            <a:pPr eaLnBrk="1" hangingPunct="1">
              <a:spcAft>
                <a:spcPts val="600"/>
              </a:spcAft>
              <a:buClr>
                <a:srgbClr val="8A6549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8A6549"/>
                </a:solidFill>
                <a:latin typeface="Georgia" panose="02040502050405020303" pitchFamily="18" charset="0"/>
              </a:rPr>
              <a:t>Bewahrung der Schöpfung</a:t>
            </a:r>
          </a:p>
          <a:p>
            <a:pPr eaLnBrk="1" hangingPunct="1">
              <a:spcAft>
                <a:spcPts val="600"/>
              </a:spcAft>
              <a:buClr>
                <a:srgbClr val="80607A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80607A"/>
                </a:solidFill>
                <a:latin typeface="Georgia" panose="02040502050405020303" pitchFamily="18" charset="0"/>
              </a:rPr>
              <a:t>Frauen</a:t>
            </a:r>
          </a:p>
          <a:p>
            <a:pPr eaLnBrk="1" hangingPunct="1">
              <a:spcAft>
                <a:spcPts val="600"/>
              </a:spcAft>
              <a:buClr>
                <a:srgbClr val="559681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559681"/>
                </a:solidFill>
                <a:latin typeface="Georgia" panose="02040502050405020303" pitchFamily="18" charset="0"/>
              </a:rPr>
              <a:t>Kinder und Jugendliche</a:t>
            </a:r>
          </a:p>
          <a:p>
            <a:pPr eaLnBrk="1" hangingPunct="1">
              <a:spcAft>
                <a:spcPts val="600"/>
              </a:spcAft>
              <a:buClr>
                <a:srgbClr val="559681"/>
              </a:buClr>
              <a:buSzPct val="60000"/>
              <a:buFont typeface="Arial" panose="020B0604020202020204" pitchFamily="34" charset="0"/>
              <a:buChar char="•"/>
            </a:pPr>
            <a:r>
              <a:rPr lang="de-DE" altLang="de-DE" sz="1500" b="1" dirty="0">
                <a:solidFill>
                  <a:srgbClr val="65614D"/>
                </a:solidFill>
                <a:latin typeface="Georgia" panose="02040502050405020303" pitchFamily="18" charset="0"/>
              </a:rPr>
              <a:t>Armut</a:t>
            </a:r>
          </a:p>
        </p:txBody>
      </p:sp>
      <p:pic>
        <p:nvPicPr>
          <p:cNvPr id="6" name="Grafik 39"/>
          <p:cNvPicPr>
            <a:picLocks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627" y="1639177"/>
            <a:ext cx="1224000" cy="129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40"/>
          <p:cNvPicPr>
            <a:picLocks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5619" y="1638866"/>
            <a:ext cx="1224000" cy="12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41"/>
          <p:cNvPicPr>
            <a:picLocks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0261" y="1638822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39"/>
          <p:cNvPicPr>
            <a:picLocks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142" y="2997477"/>
            <a:ext cx="1224000" cy="129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39"/>
          <p:cNvPicPr>
            <a:picLocks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2295" y="4365024"/>
            <a:ext cx="1223573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40"/>
          <p:cNvPicPr>
            <a:picLocks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6116" y="4373046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40"/>
          <p:cNvPicPr>
            <a:picLocks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6116" y="3008427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41"/>
          <p:cNvPicPr>
            <a:picLocks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3949" y="3005890"/>
            <a:ext cx="1224000" cy="12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41"/>
          <p:cNvPicPr>
            <a:picLocks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0261" y="4365024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39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200" y="1628775"/>
            <a:ext cx="1224000" cy="129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4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31751" y="1638822"/>
            <a:ext cx="1224000" cy="12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8772" y="1638734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3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142" y="3005689"/>
            <a:ext cx="1224000" cy="129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4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9954" y="3007344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4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8772" y="3005890"/>
            <a:ext cx="1224000" cy="12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3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662" y="4367319"/>
            <a:ext cx="1223573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0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32745" y="4381068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4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2222" y="4372446"/>
            <a:ext cx="12230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rgbClr val="EA690B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699E3F"/>
                </a:solidFill>
                <a:latin typeface="Georgia" charset="0"/>
              </a:rPr>
              <a:t>Ernährung</a:t>
            </a:r>
            <a:endParaRPr lang="de-DE" altLang="de-DE" sz="2500" b="1" dirty="0">
              <a:solidFill>
                <a:srgbClr val="699E3F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8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Stärkung </a:t>
            </a:r>
            <a:r>
              <a:rPr lang="de-DE" altLang="de-DE" sz="1500" dirty="0">
                <a:latin typeface="Georgia" panose="02040502050405020303" pitchFamily="18" charset="0"/>
              </a:rPr>
              <a:t>der kleinbäuerlichen Landwirtschaft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umweltfreundlicher und standortgerechter Anbaumethoden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Aufklärung über die Bedeutung einer vielfältigen und gesunden Ernährung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Einsatz für das Recht auf Nahrung und für gerechte Handelsbedingungen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Eintreten für eine internationale Regulierung des Umgangs mit Land und natürlichen </a:t>
            </a:r>
            <a:r>
              <a:rPr lang="de-DE" altLang="de-DE" sz="1500" dirty="0" smtClean="0">
                <a:latin typeface="Georgia" panose="02040502050405020303" pitchFamily="18" charset="0"/>
              </a:rPr>
              <a:t>Ressourcen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1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2"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A63C38"/>
                </a:solidFill>
                <a:latin typeface="Georgia" charset="0"/>
              </a:rPr>
              <a:t>Bildung</a:t>
            </a:r>
            <a:endParaRPr lang="de-DE" altLang="de-DE" sz="2500" b="1" dirty="0">
              <a:solidFill>
                <a:srgbClr val="A63C38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Bildungs- und Ausbildungsprojekten, vor allem in ländlichen Gebieten und städtischen Armenvierteln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Einforderung des Rechts auf Bildung, insbesondere für ethnische Minderheiten und andere benachteiligte Bevölkerungsgruppen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der Partnerorganisationen, für Bildungsreformen </a:t>
            </a:r>
            <a:r>
              <a:rPr lang="de-DE" altLang="de-DE" sz="1500" dirty="0" smtClean="0">
                <a:latin typeface="Georgia" panose="02040502050405020303" pitchFamily="18" charset="0"/>
              </a:rPr>
              <a:t>einzutreten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989800"/>
                </a:solidFill>
                <a:latin typeface="Georgia" charset="0"/>
              </a:rPr>
              <a:t>Gesundheit</a:t>
            </a:r>
            <a:endParaRPr lang="de-DE" altLang="de-DE" sz="2500" b="1" dirty="0">
              <a:solidFill>
                <a:srgbClr val="989800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05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von Gesundheitsprogrammen, vor allem in ländlichen Regionen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Aufklärung über Ursachen von Krankheiten und Möglichkeiten der Vorbeugung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Maßnahmen zur Eindämmung der Corona-Pandemie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Einsatz dafür, dass HIV-Infizierte Zugang zu Medikamenten erhalten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Projekte zur Förderung und Wiedereingliederung von alten Menschen und Menschen mit </a:t>
            </a:r>
            <a:r>
              <a:rPr lang="de-DE" altLang="de-DE" sz="1500" dirty="0" smtClean="0">
                <a:latin typeface="Georgia" panose="02040502050405020303" pitchFamily="18" charset="0"/>
              </a:rPr>
              <a:t>Behinderungen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  <p:pic>
        <p:nvPicPr>
          <p:cNvPr id="5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1639888"/>
            <a:ext cx="3852862" cy="4021137"/>
          </a:xfrm>
        </p:spPr>
      </p:pic>
    </p:spTree>
    <p:extLst>
      <p:ext uri="{BB962C8B-B14F-4D97-AF65-F5344CB8AC3E}">
        <p14:creationId xmlns:p14="http://schemas.microsoft.com/office/powerpoint/2010/main" val="2936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598797"/>
                </a:solidFill>
                <a:latin typeface="Georgia" charset="0"/>
              </a:rPr>
              <a:t>Wasser</a:t>
            </a:r>
            <a:endParaRPr lang="de-DE" altLang="de-DE" sz="2500" b="1" dirty="0">
              <a:solidFill>
                <a:srgbClr val="598797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Projekten zur Verbesserung der Trinkwasserversorgung, vor allem im ländlichen Raum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bei der Entwicklung von angepassten Systemen sparsamer und effizienter Wassernutzung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Engagement für eine sozial gerechte und nachhaltige </a:t>
            </a:r>
            <a:r>
              <a:rPr lang="de-DE" altLang="de-DE" sz="1500" dirty="0" smtClean="0">
                <a:latin typeface="Georgia" panose="02040502050405020303" pitchFamily="18" charset="0"/>
              </a:rPr>
              <a:t>Wasserpolitik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B59046"/>
                </a:solidFill>
                <a:latin typeface="Georgia" charset="0"/>
              </a:rPr>
              <a:t>Menschenrechte und Frieden</a:t>
            </a:r>
            <a:endParaRPr lang="de-DE" altLang="de-DE" sz="2500" b="1" dirty="0">
              <a:solidFill>
                <a:srgbClr val="B59046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Beistand für Menschen, deren Rechte missachtet werden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von Organisationen, die Menschenrechtsverstöße dokumentieren und Rechtsbeistand leisten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des Dialogs zwischen den Religionen und der Versöhnung verfeindeter Volksgruppen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Einsatz für Demokratie und politische Teilhabe sowie die Rechte von Migrantinnen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Migranten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8A6549"/>
                </a:solidFill>
                <a:latin typeface="Georgia" charset="0"/>
              </a:rPr>
              <a:t>Bewahrung der Schöpfung</a:t>
            </a:r>
            <a:endParaRPr lang="de-DE" altLang="de-DE" sz="2500" b="1" dirty="0">
              <a:solidFill>
                <a:srgbClr val="8A6549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2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von Kleinbauernfamilien, Landlosen und Indigenen in ihrem Kampf gegen die Zerstörung der Umwelt und den Raubbau an der Natur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Projekten, in denen die Folgen des Klimawandels gemildert werden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Einsatz für eine nachhaltige und zukunftsfähige Lebens-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Wirtschaftsweise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Würde für den Menschen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2"/>
          <a:stretch/>
        </p:blipFill>
        <p:spPr>
          <a:xfrm>
            <a:off x="611188" y="1628775"/>
            <a:ext cx="8281987" cy="4032250"/>
          </a:xfrm>
        </p:spPr>
      </p:pic>
    </p:spTree>
    <p:extLst>
      <p:ext uri="{BB962C8B-B14F-4D97-AF65-F5344CB8AC3E}">
        <p14:creationId xmlns:p14="http://schemas.microsoft.com/office/powerpoint/2010/main" val="19795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"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80607A"/>
                </a:solidFill>
                <a:latin typeface="Georgia" charset="0"/>
              </a:rPr>
              <a:t>Frauen</a:t>
            </a:r>
            <a:endParaRPr lang="de-DE" altLang="de-DE" sz="2500" b="1" dirty="0">
              <a:solidFill>
                <a:srgbClr val="80607A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177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Initiativen, die Frauen wirtschaftlich stärken und sie befähigen, ihre Rechte einzufordern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err="1">
                <a:latin typeface="Georgia" panose="02040502050405020303" pitchFamily="18" charset="0"/>
              </a:rPr>
              <a:t>Infragestellen</a:t>
            </a:r>
            <a:r>
              <a:rPr lang="de-DE" altLang="de-DE" sz="1500" dirty="0">
                <a:latin typeface="Georgia" panose="02040502050405020303" pitchFamily="18" charset="0"/>
              </a:rPr>
              <a:t> von traditionellen Rollenbildern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von Projekten, die Männer und Frauen gleichermaßen </a:t>
            </a:r>
            <a:r>
              <a:rPr lang="de-DE" altLang="de-DE" sz="1500" dirty="0" smtClean="0">
                <a:latin typeface="Georgia" panose="02040502050405020303" pitchFamily="18" charset="0"/>
              </a:rPr>
              <a:t>berücksichtigen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559681"/>
                </a:solidFill>
                <a:latin typeface="Georgia" charset="0"/>
              </a:rPr>
              <a:t>Kinder und Jugendliche</a:t>
            </a:r>
            <a:endParaRPr lang="de-DE" altLang="de-DE" sz="2500" b="1" dirty="0">
              <a:solidFill>
                <a:srgbClr val="559681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2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Projekten, die (ehemaligen) </a:t>
            </a:r>
            <a:r>
              <a:rPr lang="de-DE" altLang="de-DE" sz="1500" dirty="0" smtClean="0">
                <a:latin typeface="Georgia" panose="02040502050405020303" pitchFamily="18" charset="0"/>
              </a:rPr>
              <a:t>Kinderarbeitern</a:t>
            </a:r>
            <a:r>
              <a:rPr lang="de-DE" altLang="de-DE" sz="1500" dirty="0">
                <a:latin typeface="Georgia" panose="02040502050405020303" pitchFamily="18" charset="0"/>
              </a:rPr>
              <a:t>, Straßenkindern und Kindersoldaten Schutz und Halt bieten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Bildungs- und Ausbildungsprogramme für Kinder und Jugendliche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Unterstützung von Ernährungs-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Gesundheitsprogrammen</a:t>
            </a:r>
            <a:r>
              <a:rPr lang="de-DE" altLang="de-DE" sz="1500" dirty="0">
                <a:latin typeface="Georgia" panose="02040502050405020303" pitchFamily="18" charset="0"/>
              </a:rPr>
              <a:t>, von denen zuallererst Kinder </a:t>
            </a:r>
            <a:r>
              <a:rPr lang="de-DE" altLang="de-DE" sz="1500" dirty="0" smtClean="0">
                <a:latin typeface="Georgia" panose="02040502050405020303" pitchFamily="18" charset="0"/>
              </a:rPr>
              <a:t>profitieren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>
                <a:solidFill>
                  <a:schemeClr val="tx2"/>
                </a:solidFill>
                <a:latin typeface="Georgia" charset="0"/>
              </a:rPr>
              <a:t>Projektförderung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solidFill>
                  <a:srgbClr val="65614D"/>
                </a:solidFill>
                <a:latin typeface="Georgia" charset="0"/>
              </a:rPr>
              <a:t>Armut</a:t>
            </a:r>
            <a:endParaRPr lang="de-DE" altLang="de-DE" sz="2500" b="1" dirty="0">
              <a:solidFill>
                <a:srgbClr val="65614D"/>
              </a:solidFill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177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Förderung von Projekten, die Kleinbauernfamilien höhere Erträge und damit ein besseres Einkommen ermöglichen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Schaffung alternativer Einkommensquellen, insbesondere für Frauen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Einsatz für den Fairen </a:t>
            </a:r>
            <a:r>
              <a:rPr lang="de-DE" altLang="de-DE" sz="1500" dirty="0" smtClean="0">
                <a:latin typeface="Georgia" panose="02040502050405020303" pitchFamily="18" charset="0"/>
              </a:rPr>
              <a:t>Handel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Internationale Programme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Projektzyklus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638676"/>
            <a:ext cx="8281987" cy="4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1628775"/>
            <a:ext cx="8281987" cy="4039845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08050" y="2525712"/>
            <a:ext cx="1314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Prüfung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574800" y="2138362"/>
            <a:ext cx="0" cy="36830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20775" y="1806575"/>
            <a:ext cx="857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 dirty="0">
                <a:latin typeface="Georgia" panose="02040502050405020303" pitchFamily="18" charset="0"/>
              </a:rPr>
              <a:t>Antrag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11188" y="3317875"/>
            <a:ext cx="21891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Bewilligungsvorlage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55663" y="4183062"/>
            <a:ext cx="1447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Bewilligung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103313" y="5099050"/>
            <a:ext cx="933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Vertrag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824163" y="5099050"/>
            <a:ext cx="838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1. Rate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14850" y="5099050"/>
            <a:ext cx="18240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Zwischenbericht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415213" y="5099050"/>
            <a:ext cx="996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Prüfung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434263" y="4186237"/>
            <a:ext cx="863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2. Rate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854450" y="5270500"/>
            <a:ext cx="457200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1574800" y="3722687"/>
            <a:ext cx="0" cy="36830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1574800" y="4665662"/>
            <a:ext cx="0" cy="36830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1574800" y="2930525"/>
            <a:ext cx="0" cy="36830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2222500" y="5272087"/>
            <a:ext cx="457200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7912100" y="3722687"/>
            <a:ext cx="0" cy="360363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6543675" y="5270500"/>
            <a:ext cx="457200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7912100" y="2147887"/>
            <a:ext cx="0" cy="358775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956425" y="3317875"/>
            <a:ext cx="18240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Zwischenbericht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7415213" y="2525712"/>
            <a:ext cx="996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Prüfung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432675" y="1809750"/>
            <a:ext cx="863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3. Rate</a:t>
            </a: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flipH="1">
            <a:off x="4220368" y="1989138"/>
            <a:ext cx="360363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851400" y="1808162"/>
            <a:ext cx="16351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Schlussbericht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2874963" y="1806575"/>
            <a:ext cx="996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1500" b="1">
                <a:latin typeface="Georgia" panose="02040502050405020303" pitchFamily="18" charset="0"/>
              </a:rPr>
              <a:t>Prüfung</a:t>
            </a:r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flipH="1">
            <a:off x="2271712" y="1986040"/>
            <a:ext cx="358775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flipH="1">
            <a:off x="6688138" y="2001837"/>
            <a:ext cx="503237" cy="0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V="1">
            <a:off x="7912100" y="4600779"/>
            <a:ext cx="0" cy="360363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V="1">
            <a:off x="7912100" y="2846387"/>
            <a:ext cx="0" cy="360363"/>
          </a:xfrm>
          <a:prstGeom prst="line">
            <a:avLst/>
          </a:prstGeom>
          <a:noFill/>
          <a:ln w="28575">
            <a:solidFill>
              <a:srgbClr val="D449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0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utoUpdateAnimBg="0"/>
      <p:bldP spid="10" grpId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8" grpId="0" autoUpdateAnimBg="0"/>
      <p:bldP spid="29" grpId="0" autoUpdateAnimBg="0"/>
      <p:bldP spid="30" grpId="0" autoUpdateAnimBg="0"/>
      <p:bldP spid="32" grpId="0" autoUpdateAnimBg="0"/>
      <p:bldP spid="3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Internationale Programme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Fachberatung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Beratung und Schulung von Partnerorganisationen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Ziel: Qualität der Arbeit verbessern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Bereiche: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Organisationsentwicklung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Stärkung der Selbsthilfekapazitäten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Diversifizierung der finanziellen Ressourcen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Wirkungsorientierung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Finanzmanagement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Arbeitsweise: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Kooperation mit lokalen Fachleuten bzw. Beratungsstellen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Durchführung von Seminaren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Trainings</a:t>
            </a: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Internationale Programme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Fachkräfte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05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unterstützen </a:t>
            </a:r>
            <a:r>
              <a:rPr lang="de-DE" altLang="de-DE" sz="1500" dirty="0">
                <a:latin typeface="Georgia" panose="02040502050405020303" pitchFamily="18" charset="0"/>
              </a:rPr>
              <a:t>Partnerorganisationen auf Anfrage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geben Wissen und Erfahrungen weiter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helfen bei der Stärkung der Zivilgesellschaft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leben Solidarität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werden durch Kurse und Seminare auf ihren Aufenthalt vorbereitet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Dauer: 3 Jahre</a:t>
            </a:r>
          </a:p>
        </p:txBody>
      </p:sp>
    </p:spTree>
    <p:extLst>
      <p:ext uri="{BB962C8B-B14F-4D97-AF65-F5344CB8AC3E}">
        <p14:creationId xmlns:p14="http://schemas.microsoft.com/office/powerpoint/2010/main" val="3580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Internationale Programme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Stipendiatinnen und Stipendiaten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Akademisches </a:t>
            </a:r>
            <a:r>
              <a:rPr lang="de-DE" altLang="de-DE" sz="1500" dirty="0">
                <a:latin typeface="Georgia" panose="02040502050405020303" pitchFamily="18" charset="0"/>
              </a:rPr>
              <a:t>Stipendienprogramm: für Master- und Promotionsstudiengänge in Deutschland und Übersee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Kirchlich-Theologisches </a:t>
            </a:r>
            <a:r>
              <a:rPr lang="de-DE" altLang="de-DE" sz="1500" dirty="0" smtClean="0">
                <a:latin typeface="Georgia" panose="02040502050405020303" pitchFamily="18" charset="0"/>
              </a:rPr>
              <a:t>Stipendien-programm</a:t>
            </a:r>
            <a:r>
              <a:rPr lang="de-DE" altLang="de-DE" sz="1500" dirty="0">
                <a:latin typeface="Georgia" panose="02040502050405020303" pitchFamily="18" charset="0"/>
              </a:rPr>
              <a:t>: für </a:t>
            </a:r>
            <a:r>
              <a:rPr lang="de-DE" altLang="de-DE" sz="1500" dirty="0" smtClean="0">
                <a:latin typeface="Georgia" panose="02040502050405020303" pitchFamily="18" charset="0"/>
              </a:rPr>
              <a:t>Theologiestudien, </a:t>
            </a:r>
            <a:r>
              <a:rPr lang="de-DE" altLang="de-DE" sz="1500" dirty="0">
                <a:latin typeface="Georgia" panose="02040502050405020303" pitchFamily="18" charset="0"/>
              </a:rPr>
              <a:t>vor allem in Deutschland 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Flüchtlingsstipendienprogramm: für Menschen, die in ihrem Herkunftsland verfolgt wurden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nach Deutschland geflohen sind</a:t>
            </a:r>
            <a:endParaRPr lang="de-DE" altLang="de-DE" sz="1500" dirty="0">
              <a:latin typeface="Georgia" panose="02040502050405020303" pitchFamily="18" charset="0"/>
            </a:endParaRP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Regionale Studienbegleitprogramme für Studierende aus Afrika, Asien und Lateinamerika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Notfonds: Finanzielle Unterstützung für in Not geratene Studierende aus dem Globalen Süden und Osteuropa</a:t>
            </a:r>
          </a:p>
        </p:txBody>
      </p:sp>
    </p:spTree>
    <p:extLst>
      <p:ext uri="{BB962C8B-B14F-4D97-AF65-F5344CB8AC3E}">
        <p14:creationId xmlns:p14="http://schemas.microsoft.com/office/powerpoint/2010/main" val="33807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Engagement und Kommunikation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Politikdialog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Ziele: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politische Rahmenbedingungen für eine zukunftsfähige Entwicklung mitgestalten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an der politischen Willensbildung mitwirken und auf </a:t>
            </a:r>
            <a:r>
              <a:rPr lang="de-DE" altLang="de-DE" sz="1500" dirty="0" smtClean="0">
                <a:latin typeface="Georgia" panose="02040502050405020303" pitchFamily="18" charset="0"/>
              </a:rPr>
              <a:t>Entscheidungs-prozesse </a:t>
            </a:r>
            <a:r>
              <a:rPr lang="de-DE" altLang="de-DE" sz="1500" dirty="0">
                <a:latin typeface="Georgia" panose="02040502050405020303" pitchFamily="18" charset="0"/>
              </a:rPr>
              <a:t>Einfluss nehmen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den Anliegen unserer Partner eine Stimme geben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Entwicklung von Stellungnahmen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politischen </a:t>
            </a:r>
            <a:r>
              <a:rPr lang="de-DE" altLang="de-DE" sz="1500" dirty="0">
                <a:latin typeface="Georgia" panose="02040502050405020303" pitchFamily="18" charset="0"/>
              </a:rPr>
              <a:t>Strategien 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Bereitstellung von Fachinformationen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Dialog mit Politikerinnen und Politikern auf deutscher und internationaler Ebene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Mitarbeit in </a:t>
            </a:r>
            <a:r>
              <a:rPr lang="de-DE" altLang="de-DE" sz="1500" dirty="0" smtClean="0">
                <a:latin typeface="Georgia" panose="02040502050405020303" pitchFamily="18" charset="0"/>
              </a:rPr>
              <a:t>Netzwerken und Bündnissen</a:t>
            </a:r>
            <a:endParaRPr lang="de-DE" altLang="de-DE" sz="1500" dirty="0">
              <a:latin typeface="Georgia" panose="02040502050405020303" pitchFamily="18" charset="0"/>
            </a:endParaRP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zivilgesellschaftliche </a:t>
            </a:r>
            <a:r>
              <a:rPr lang="de-DE" altLang="de-DE" sz="1500" dirty="0">
                <a:latin typeface="Georgia" panose="02040502050405020303" pitchFamily="18" charset="0"/>
              </a:rPr>
              <a:t>Interessenvertretung auf internationalen </a:t>
            </a:r>
            <a:r>
              <a:rPr lang="de-DE" altLang="de-DE" sz="1500" dirty="0" smtClean="0">
                <a:latin typeface="Georgia" panose="02040502050405020303" pitchFamily="18" charset="0"/>
              </a:rPr>
              <a:t>Konferenzen</a:t>
            </a:r>
            <a:endParaRPr lang="de-DE" sz="1500" dirty="0">
              <a:latin typeface="Georgia" panose="02040502050405020303" pitchFamily="18" charset="0"/>
            </a:endParaRPr>
          </a:p>
        </p:txBody>
      </p:sp>
      <p:pic>
        <p:nvPicPr>
          <p:cNvPr id="5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87126" y="2996962"/>
            <a:ext cx="1404000" cy="129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126" y="2997103"/>
            <a:ext cx="1403850" cy="129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188" y="1639887"/>
            <a:ext cx="140376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91130" y="1638397"/>
            <a:ext cx="1403706" cy="129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87126" y="4364961"/>
            <a:ext cx="1404225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3637" y="4364961"/>
            <a:ext cx="1404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188" b="-65"/>
          <a:stretch/>
        </p:blipFill>
        <p:spPr>
          <a:xfrm>
            <a:off x="611189" y="1639888"/>
            <a:ext cx="2847236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Engagement und Kommunikation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Öffentlichkeitsarbeit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Medienarbeit</a:t>
            </a:r>
            <a:endParaRPr lang="de-DE" altLang="de-DE" sz="1500" dirty="0">
              <a:latin typeface="Georgia" panose="02040502050405020303" pitchFamily="18" charset="0"/>
            </a:endParaRP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Internet &amp; </a:t>
            </a:r>
            <a:r>
              <a:rPr lang="de-DE" altLang="de-DE" sz="1500" dirty="0" err="1">
                <a:latin typeface="Georgia" panose="02040502050405020303" pitchFamily="18" charset="0"/>
              </a:rPr>
              <a:t>Social</a:t>
            </a:r>
            <a:r>
              <a:rPr lang="de-DE" altLang="de-DE" sz="1500" dirty="0">
                <a:latin typeface="Georgia" panose="02040502050405020303" pitchFamily="18" charset="0"/>
              </a:rPr>
              <a:t> Media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Publikationen für Fach- und allgemeine Öffentlichkeit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Veranstaltungen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Werbung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Fundraising (Spendenwerbung)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Kommunikation mit den </a:t>
            </a:r>
            <a:r>
              <a:rPr lang="de-DE" altLang="de-DE" sz="1500" dirty="0" err="1">
                <a:latin typeface="Georgia" panose="02040502050405020303" pitchFamily="18" charset="0"/>
              </a:rPr>
              <a:t>Multiplikatorinnen</a:t>
            </a:r>
            <a:r>
              <a:rPr lang="de-DE" altLang="de-DE" sz="1500" dirty="0">
                <a:latin typeface="Georgia" panose="02040502050405020303" pitchFamily="18" charset="0"/>
              </a:rPr>
              <a:t> und Multiplikatoren in den Landesverbänden, Kirchen und Gemeinden</a:t>
            </a:r>
          </a:p>
          <a:p>
            <a:pPr eaLnBrk="1" hangingPunct="1">
              <a:lnSpc>
                <a:spcPts val="2000"/>
              </a:lnSpc>
              <a:defRPr/>
            </a:pP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7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Engagement und Kommunikation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Bildungsarbeit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Zielgruppen: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Kirchengemeinden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Schulen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Weltläden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Partnerschaftsprojekte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politische Initiativen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Ziele: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den Prozess des Umdenkens in der eigenen Gesellschaft fördern 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Kenntnisse über globale Zusammenhänge und wechselseitige Abhängigkeiten vermitteln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Handlungsmöglichkeiten aufzeigen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die Bereitschaft zur Übernahme von Verantwortung wecken</a:t>
            </a:r>
            <a:endParaRPr lang="de-DE" alt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1628776"/>
            <a:ext cx="3851959" cy="4032248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Wer wir sind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Hilfswerk der Evangelischen Kirchen in </a:t>
            </a:r>
            <a:r>
              <a:rPr lang="de-DE" altLang="de-DE" sz="1500" dirty="0" smtClean="0">
                <a:latin typeface="Georgia" panose="02040502050405020303" pitchFamily="18" charset="0"/>
              </a:rPr>
              <a:t>Deutschland</a:t>
            </a:r>
            <a:endParaRPr lang="de-DE" altLang="de-DE" sz="1500" b="1" dirty="0">
              <a:latin typeface="Georgia" panose="02040502050405020303" pitchFamily="18" charset="0"/>
            </a:endParaRP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Ziel</a:t>
            </a:r>
            <a:r>
              <a:rPr lang="de-DE" altLang="de-DE" sz="1500" dirty="0">
                <a:latin typeface="Georgia" panose="02040502050405020303" pitchFamily="18" charset="0"/>
              </a:rPr>
              <a:t>: Überwindung von Hunger, Armut und Ungerechtigkeit in der </a:t>
            </a:r>
            <a:r>
              <a:rPr lang="de-DE" altLang="de-DE" sz="1500" dirty="0" smtClean="0">
                <a:latin typeface="Georgia" panose="02040502050405020303" pitchFamily="18" charset="0"/>
              </a:rPr>
              <a:t>Welt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smtClean="0">
                <a:latin typeface="Georgia" panose="02040502050405020303" pitchFamily="18" charset="0"/>
              </a:rPr>
              <a:t>engagiert in mehr als 90 Ländern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Schwerpunkte: Afrika, Asien und Lateinamerika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international vernetzt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Finanzquellen: Spenden, staatliche und kirchliche </a:t>
            </a:r>
            <a:r>
              <a:rPr lang="de-DE" altLang="de-DE" sz="1500" dirty="0" smtClean="0">
                <a:latin typeface="Georgia" panose="02040502050405020303" pitchFamily="18" charset="0"/>
              </a:rPr>
              <a:t>Mittel</a:t>
            </a:r>
            <a:endParaRPr lang="de-DE" sz="1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1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2"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Engagement und Kommunikation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Freiwillige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177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unterstützen Partnerorganisationen auf Anfrage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arbeiten in Projekten mit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sammeln wertvolle Erfahrungen für ihr Leben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werden durch Kurse und Seminare auf ihren Aufenthalt vorbereitet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Dauer: 12 Monate</a:t>
            </a:r>
          </a:p>
        </p:txBody>
      </p:sp>
    </p:spTree>
    <p:extLst>
      <p:ext uri="{BB962C8B-B14F-4D97-AF65-F5344CB8AC3E}">
        <p14:creationId xmlns:p14="http://schemas.microsoft.com/office/powerpoint/2010/main" val="37240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/>
          <a:stretch/>
        </p:blipFill>
        <p:spPr>
          <a:xfrm>
            <a:off x="269875" y="3789363"/>
            <a:ext cx="4194175" cy="1871662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Engagement und Kommunikation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Brot für die Welt Jugend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von Jugendlichen gesteuertes bundesweites, entwicklungspolitisches Netzwerk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Ziele: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gerechte Weltgesellschaft und Schutz von Menschenrechten 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Erhalt der Umwelt und Politik für das Gemeinwohl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starke und vielfältige Zivilgesellschaft 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Toleranz, Gleichberechtigung und Nächstenliebe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Arbeitsweise: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bundesweite und regionale Vernetzung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Bildungsarbeit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politische Kampagnen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nachhaltige Aktionen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665062"/>
            <a:ext cx="1265918" cy="978940"/>
          </a:xfrm>
          <a:prstGeom prst="rect">
            <a:avLst/>
          </a:prstGeom>
        </p:spPr>
      </p:pic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75" y="1628775"/>
            <a:ext cx="4194175" cy="1871663"/>
          </a:xfrm>
        </p:spPr>
      </p:pic>
    </p:spTree>
    <p:extLst>
      <p:ext uri="{BB962C8B-B14F-4D97-AF65-F5344CB8AC3E}">
        <p14:creationId xmlns:p14="http://schemas.microsoft.com/office/powerpoint/2010/main" val="15179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Mittelherkunft 2020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36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188" y="1617803"/>
            <a:ext cx="8281987" cy="404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1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Mittelverwendung 2020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4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188" y="1628775"/>
            <a:ext cx="8281987" cy="40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85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Kooperationen und Netzwerke</a:t>
            </a:r>
            <a:endParaRPr lang="de-DE" altLang="de-DE" sz="2500" b="1" dirty="0">
              <a:latin typeface="Georgia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95" y="2592388"/>
            <a:ext cx="27352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logo-gelb-gruen_0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181" y="2326481"/>
            <a:ext cx="1176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8" descr="zfd-zfd-logos-zum-download-1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643" y="2514600"/>
            <a:ext cx="26638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78" b="43312"/>
          <a:stretch>
            <a:fillRect/>
          </a:stretch>
        </p:blipFill>
        <p:spPr bwMode="auto">
          <a:xfrm>
            <a:off x="3842956" y="4156302"/>
            <a:ext cx="17287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81" y="4260850"/>
            <a:ext cx="2735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7" descr="2012_BEH_Logo_rgb_Onli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643" y="3736974"/>
            <a:ext cx="27352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hteck 5"/>
          <p:cNvSpPr>
            <a:spLocks noChangeArrowheads="1"/>
          </p:cNvSpPr>
          <p:nvPr/>
        </p:nvSpPr>
        <p:spPr bwMode="auto">
          <a:xfrm>
            <a:off x="250825" y="260350"/>
            <a:ext cx="8642350" cy="5400676"/>
          </a:xfrm>
          <a:prstGeom prst="rect">
            <a:avLst/>
          </a:prstGeom>
          <a:solidFill>
            <a:srgbClr val="EA690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8851" name="Rechteck 16"/>
          <p:cNvSpPr>
            <a:spLocks noChangeArrowheads="1"/>
          </p:cNvSpPr>
          <p:nvPr/>
        </p:nvSpPr>
        <p:spPr bwMode="auto">
          <a:xfrm>
            <a:off x="468313" y="476250"/>
            <a:ext cx="8424862" cy="44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Sie sahen die Präsentation</a:t>
            </a:r>
            <a:endParaRPr lang="de-DE" altLang="de-DE" sz="15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sz="1500" b="1" dirty="0">
                <a:solidFill>
                  <a:schemeClr val="bg1"/>
                </a:solidFill>
                <a:latin typeface="Georgia" panose="02040502050405020303" pitchFamily="18" charset="0"/>
                <a:cs typeface="Tahoma" panose="020B0604030504040204" pitchFamily="34" charset="0"/>
              </a:rPr>
              <a:t>Brot für die Welt</a:t>
            </a:r>
            <a:endParaRPr lang="de-DE" altLang="de-DE" sz="15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Ü</a:t>
            </a:r>
            <a:r>
              <a:rPr lang="de-DE" altLang="de-DE" sz="1500" dirty="0" smtClean="0">
                <a:latin typeface="Georgia" panose="02040502050405020303" pitchFamily="18" charset="0"/>
              </a:rPr>
              <a:t>ber </a:t>
            </a:r>
            <a:r>
              <a:rPr lang="de-DE" altLang="de-DE" sz="1500" dirty="0">
                <a:latin typeface="Georgia" panose="02040502050405020303" pitchFamily="18" charset="0"/>
              </a:rPr>
              <a:t>uns</a:t>
            </a:r>
            <a:endParaRPr lang="de-DE" altLang="de-DE" sz="15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000"/>
              </a:lnSpc>
            </a:pPr>
            <a:endParaRPr lang="de-DE" altLang="de-DE" sz="1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sz="1500" b="1" dirty="0">
                <a:solidFill>
                  <a:schemeClr val="bg1"/>
                </a:solidFill>
                <a:latin typeface="Georgia" panose="02040502050405020303" pitchFamily="18" charset="0"/>
              </a:rPr>
              <a:t>Herausgeber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Brot für die Welt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Caroline-Michaelis-Str. 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10115 Berlin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Telefon 030 65211 4711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kontakt@brot-fuer-die-welt.de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  <a:cs typeface="Arial" panose="020B0604020202020204" pitchFamily="34" charset="0"/>
              </a:rPr>
              <a:t>www.brot-fuer-die-welt.de</a:t>
            </a:r>
            <a:endParaRPr lang="de-DE" altLang="de-DE" sz="1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</a:pPr>
            <a:endParaRPr lang="de-DE" altLang="de-DE" sz="15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sz="1500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Redaktion </a:t>
            </a:r>
            <a:r>
              <a:rPr lang="de-DE" altLang="de-DE" sz="15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de-DE" altLang="de-DE" sz="15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de-DE" altLang="de-DE" sz="1500" dirty="0" smtClean="0">
                <a:latin typeface="Georgia" panose="02040502050405020303" pitchFamily="18" charset="0"/>
              </a:rPr>
              <a:t>Thorsten Lichtblau</a:t>
            </a:r>
            <a:br>
              <a:rPr lang="de-DE" altLang="de-DE" sz="1500" dirty="0" smtClean="0">
                <a:latin typeface="Georgia" panose="02040502050405020303" pitchFamily="18" charset="0"/>
              </a:rPr>
            </a:br>
            <a:r>
              <a:rPr lang="de-DE" altLang="de-DE" sz="1500" dirty="0" smtClean="0">
                <a:latin typeface="Georgia" panose="02040502050405020303" pitchFamily="18" charset="0"/>
              </a:rPr>
              <a:t>Franziska Reich</a:t>
            </a:r>
            <a:r>
              <a:rPr lang="de-DE" altLang="de-DE" sz="1500" b="1" dirty="0" smtClean="0">
                <a:latin typeface="Georgia" panose="02040502050405020303" pitchFamily="18" charset="0"/>
              </a:rPr>
              <a:t> </a:t>
            </a:r>
            <a:r>
              <a:rPr lang="de-DE" altLang="de-DE" sz="1500" dirty="0">
                <a:latin typeface="Georgia" panose="02040502050405020303" pitchFamily="18" charset="0"/>
              </a:rPr>
              <a:t>					     </a:t>
            </a:r>
          </a:p>
          <a:p>
            <a:pPr eaLnBrk="1" hangingPunct="1">
              <a:lnSpc>
                <a:spcPts val="2000"/>
              </a:lnSpc>
            </a:pPr>
            <a:endParaRPr lang="de-DE" altLang="de-DE" sz="1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sz="1500" dirty="0">
                <a:latin typeface="Georgia" panose="02040502050405020303" pitchFamily="18" charset="0"/>
              </a:rPr>
              <a:t>Berlin, </a:t>
            </a:r>
            <a:r>
              <a:rPr lang="de-DE" altLang="de-DE" sz="1500" dirty="0" smtClean="0">
                <a:latin typeface="Georgia" panose="02040502050405020303" pitchFamily="18" charset="0"/>
              </a:rPr>
              <a:t>Januar 2022</a:t>
            </a:r>
            <a:endParaRPr lang="de-DE" altLang="de-DE" sz="1500" dirty="0">
              <a:latin typeface="Georgia" panose="02040502050405020303" pitchFamily="18" charset="0"/>
            </a:endParaRP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 b="1">
              <a:latin typeface="Tahoma" panose="020B0604030504040204" pitchFamily="34" charset="0"/>
            </a:endParaRPr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169545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 b="1">
              <a:latin typeface="Tahoma" panose="020B0604030504040204" pitchFamily="34" charset="0"/>
            </a:endParaRPr>
          </a:p>
        </p:txBody>
      </p:sp>
      <p:sp>
        <p:nvSpPr>
          <p:cNvPr id="78854" name="Rectangle 5"/>
          <p:cNvSpPr>
            <a:spLocks noChangeArrowheads="1"/>
          </p:cNvSpPr>
          <p:nvPr/>
        </p:nvSpPr>
        <p:spPr bwMode="auto">
          <a:xfrm>
            <a:off x="1695450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54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1"/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 b="1">
              <a:latin typeface="Tahoma" panose="020B0604030504040204" pitchFamily="34" charset="0"/>
            </a:endParaRPr>
          </a:p>
        </p:txBody>
      </p:sp>
      <p:pic>
        <p:nvPicPr>
          <p:cNvPr id="8089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3521" y="270591"/>
            <a:ext cx="8639654" cy="539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23562" y="3967291"/>
            <a:ext cx="6099371" cy="1500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5"/>
          <p:cNvSpPr>
            <a:spLocks noChangeArrowheads="1"/>
          </p:cNvSpPr>
          <p:nvPr/>
        </p:nvSpPr>
        <p:spPr bwMode="auto">
          <a:xfrm>
            <a:off x="634628" y="4041463"/>
            <a:ext cx="587723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Spendenkonto</a:t>
            </a:r>
            <a:r>
              <a:rPr lang="de-DE" altLang="de-DE" sz="2500" dirty="0" smtClean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de-DE" altLang="de-DE" sz="2500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de-DE" altLang="de-DE" sz="2500" dirty="0" smtClean="0">
                <a:solidFill>
                  <a:schemeClr val="tx2"/>
                </a:solidFill>
                <a:latin typeface="Georgia" panose="02040502050405020303" pitchFamily="18" charset="0"/>
              </a:rPr>
              <a:t>Bank </a:t>
            </a:r>
            <a:r>
              <a:rPr lang="de-DE" altLang="de-DE" sz="2500" dirty="0">
                <a:solidFill>
                  <a:schemeClr val="tx2"/>
                </a:solidFill>
                <a:latin typeface="Georgia" panose="02040502050405020303" pitchFamily="18" charset="0"/>
              </a:rPr>
              <a:t>für Kirche und Diakonie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de-DE" sz="2500" dirty="0">
                <a:solidFill>
                  <a:schemeClr val="tx2"/>
                </a:solidFill>
                <a:latin typeface="Georgia" panose="02040502050405020303" pitchFamily="18" charset="0"/>
              </a:rPr>
              <a:t>IBAN: DE10 1006 1006 0500 5005 </a:t>
            </a:r>
            <a:r>
              <a:rPr lang="de-DE" altLang="de-DE" sz="2500" dirty="0" smtClean="0">
                <a:solidFill>
                  <a:schemeClr val="tx2"/>
                </a:solidFill>
                <a:latin typeface="Georgia" panose="02040502050405020303" pitchFamily="18" charset="0"/>
              </a:rPr>
              <a:t>00</a:t>
            </a:r>
            <a:endParaRPr lang="de-DE" altLang="de-DE" sz="25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6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8"/>
          <a:stretch/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Wer wir sind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Brot für die Welt + Diakonie Deutschland + Diakonie Katastrophenhilfe = Evangelisches Werk für Diakonie und Entwicklung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gemeinsames Engagement für Menschen, die unter Armut, Not und Ungerechtigkeit leiden 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Sitz des Werkes: Berlin = unmittelbare Nähe zu Parlament, Bundes­regierung, Ministerien, Verbänden und </a:t>
            </a:r>
            <a:r>
              <a:rPr lang="de-DE" altLang="de-DE" sz="1500" dirty="0" smtClean="0">
                <a:latin typeface="Georgia" panose="02040502050405020303" pitchFamily="18" charset="0"/>
              </a:rPr>
              <a:t>Forschungseinrichtungen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1488"/>
            <a:ext cx="75787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Wer wir sind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611188" y="1739695"/>
            <a:ext cx="82819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</a:pPr>
            <a:r>
              <a:rPr lang="de-DE" altLang="de-DE" sz="1500" b="1" dirty="0" smtClean="0">
                <a:latin typeface="Georgia" panose="02040502050405020303" pitchFamily="18" charset="0"/>
              </a:rPr>
              <a:t/>
            </a:r>
            <a:br>
              <a:rPr lang="de-DE" altLang="de-DE" sz="1500" b="1" dirty="0" smtClean="0">
                <a:latin typeface="Georgia" panose="02040502050405020303" pitchFamily="18" charset="0"/>
              </a:rPr>
            </a:br>
            <a:r>
              <a:rPr lang="de-DE" altLang="de-DE" sz="1500" b="1" dirty="0" smtClean="0">
                <a:latin typeface="Georgia" panose="02040502050405020303" pitchFamily="18" charset="0"/>
              </a:rPr>
              <a:t>Evangelisches Werk für Diakonie und Entwicklung e.V.</a:t>
            </a:r>
          </a:p>
          <a:p>
            <a:pPr eaLnBrk="1" hangingPunct="1">
              <a:lnSpc>
                <a:spcPts val="3200"/>
              </a:lnSpc>
            </a:pPr>
            <a:r>
              <a:rPr lang="de-DE" altLang="de-DE" sz="2500" dirty="0">
                <a:latin typeface="Georgia" panose="02040502050405020303" pitchFamily="18" charset="0"/>
              </a:rPr>
              <a:t/>
            </a:r>
            <a:br>
              <a:rPr lang="de-DE" altLang="de-DE" sz="2500" dirty="0">
                <a:latin typeface="Georgia" panose="02040502050405020303" pitchFamily="18" charset="0"/>
              </a:rPr>
            </a:b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770851" y="2748997"/>
            <a:ext cx="3749040" cy="238793"/>
            <a:chOff x="1194" y="1467"/>
            <a:chExt cx="3131" cy="142"/>
          </a:xfrm>
        </p:grpSpPr>
        <p:sp>
          <p:nvSpPr>
            <p:cNvPr id="6" name="Line 19"/>
            <p:cNvSpPr>
              <a:spLocks noChangeShapeType="1"/>
            </p:cNvSpPr>
            <p:nvPr/>
          </p:nvSpPr>
          <p:spPr bwMode="auto">
            <a:xfrm>
              <a:off x="1194" y="1609"/>
              <a:ext cx="31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>
              <a:off x="2759" y="146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644772" y="2987790"/>
            <a:ext cx="122" cy="250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771838" y="2987790"/>
            <a:ext cx="122" cy="250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519891" y="2977700"/>
            <a:ext cx="122" cy="250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4" name="Grafik 26" descr="Diakonie-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621" y="3605040"/>
            <a:ext cx="1160460" cy="49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267" y="3605040"/>
            <a:ext cx="765986" cy="3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 descr="DKH_Logo_2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055" y="3648264"/>
            <a:ext cx="1139967" cy="3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7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148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Organigramm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611188" y="1628775"/>
            <a:ext cx="61595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200"/>
              </a:lnSpc>
            </a:pPr>
            <a:endParaRPr lang="de-DE" altLang="de-DE" sz="1500" b="1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r>
              <a:rPr lang="de-DE" altLang="de-DE" sz="2500" dirty="0">
                <a:latin typeface="Georgia" panose="02040502050405020303" pitchFamily="18" charset="0"/>
              </a:rPr>
              <a:t/>
            </a:r>
            <a:br>
              <a:rPr lang="de-DE" altLang="de-DE" sz="2500" dirty="0">
                <a:latin typeface="Georgia" panose="02040502050405020303" pitchFamily="18" charset="0"/>
              </a:rPr>
            </a:b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3200"/>
              </a:lnSpc>
            </a:pPr>
            <a:endParaRPr lang="de-DE" altLang="de-DE" sz="2500" dirty="0">
              <a:latin typeface="Georgia" panose="02040502050405020303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24" y="1628775"/>
            <a:ext cx="5625152" cy="40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" r="-348" b="-302"/>
          <a:stretch/>
        </p:blipFill>
        <p:spPr>
          <a:xfrm>
            <a:off x="611188" y="1639888"/>
            <a:ext cx="293465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Unsere Wurzeln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8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1959 als (Spenden-)Aktion der evangelischen Landes- und Freikirchen gegründet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Hintergrund: Not in vielen Teilen der Welt, Dankbarkeit für die selbst empfangene Hilfe nach dem Zweiten Weltkrieg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ursprünglich als einmalige Aktion gedacht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schon bald feste Einrichtung unter dem Dach des Diakonischen Werks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2012: Fusion mit dem Evangelischen </a:t>
            </a:r>
            <a:r>
              <a:rPr lang="de-DE" altLang="de-DE" sz="1500" dirty="0" smtClean="0">
                <a:latin typeface="Georgia" panose="02040502050405020303" pitchFamily="18" charset="0"/>
              </a:rPr>
              <a:t>Entwicklungsdienst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"/>
          <a:stretch/>
        </p:blipFill>
        <p:spPr>
          <a:xfrm>
            <a:off x="629920" y="1639888"/>
            <a:ext cx="2885440" cy="4021137"/>
          </a:xfrm>
          <a:ln w="12700">
            <a:solidFill>
              <a:srgbClr val="002060"/>
            </a:solidFill>
          </a:ln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>
                <a:latin typeface="Georgia" charset="0"/>
              </a:rPr>
              <a:t/>
            </a:r>
            <a:br>
              <a:rPr lang="de-DE" altLang="de-DE" sz="2500" b="1" dirty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Unsere Wurzeln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Evangelischer Entwicklungsdienst (EED): gegründet 1999 als Zusammenschluss mehrerer kirchlicher Hilfswerke: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Dienste in Übersee (DÜ)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Evangelische Zentralstelle für Entwicklungshilfe (EZE)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Kirchlicher Entwicklungsdienst (KED)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Ökumenisch-Missionarischer Weltdienst des Evangelischen Missionswerkes (EMW-ÖMW)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Ausschuss für entwicklungsbezogene Bildungsarbeit und Publizistik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2003:  Integration des Ökumenischen Studienwerkes (ÖSW)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Finanzierung: überwiegend durch staatliche und kirchliche Mittel</a:t>
            </a:r>
            <a:endParaRPr lang="de-DE" sz="1500" dirty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639888"/>
            <a:ext cx="3852862" cy="4021137"/>
          </a:xfr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8AD0148-5F21-8C4E-BF66-C2DB56177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138"/>
            <a:ext cx="75787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ts val="3200"/>
              </a:lnSpc>
              <a:defRPr/>
            </a:pPr>
            <a:r>
              <a:rPr lang="de-DE" altLang="de-DE" sz="2500" b="1" dirty="0" smtClean="0">
                <a:solidFill>
                  <a:schemeClr val="tx2"/>
                </a:solidFill>
                <a:latin typeface="Georgia" charset="0"/>
              </a:rPr>
              <a:t>Brot für die Welt</a:t>
            </a:r>
            <a:r>
              <a:rPr lang="de-DE" altLang="de-DE" sz="2500" b="1" dirty="0" smtClean="0">
                <a:latin typeface="Georgia" charset="0"/>
              </a:rPr>
              <a:t/>
            </a:r>
            <a:br>
              <a:rPr lang="de-DE" altLang="de-DE" sz="2500" b="1" dirty="0" smtClean="0">
                <a:latin typeface="Georgia" charset="0"/>
              </a:rPr>
            </a:br>
            <a:r>
              <a:rPr lang="de-DE" altLang="de-DE" sz="2500" b="1" dirty="0" smtClean="0">
                <a:latin typeface="Georgia" charset="0"/>
              </a:rPr>
              <a:t>Unsere Werte</a:t>
            </a:r>
            <a:endParaRPr lang="de-DE" altLang="de-DE" sz="2500" b="1" dirty="0">
              <a:latin typeface="Georgia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409DE76-C7BA-054C-807F-7E2CF179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628775"/>
            <a:ext cx="4213225" cy="28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Nächstenliebe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jenen beistehen, denen das Nötigste zum Leben fehlt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Menschenwürde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Engagement für alle, deren Rechte missachtet werden</a:t>
            </a:r>
          </a:p>
          <a:p>
            <a:pPr marL="285750" lvl="1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weltweite Partnerschaft</a:t>
            </a:r>
          </a:p>
          <a:p>
            <a:pPr marL="742950" lvl="2" indent="-285750" eaLnBrk="1" hangingPunct="1">
              <a:lnSpc>
                <a:spcPts val="2000"/>
              </a:lnSpc>
              <a:buClr>
                <a:srgbClr val="EA690B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latin typeface="Georgia" panose="02040502050405020303" pitchFamily="18" charset="0"/>
              </a:rPr>
              <a:t>Zusammenarbeit mit kirchlichen, kirchennahen und weltlichen Organisationen in aller </a:t>
            </a:r>
            <a:r>
              <a:rPr lang="de-DE" altLang="de-DE" sz="1500" dirty="0" smtClean="0">
                <a:latin typeface="Georgia" panose="02040502050405020303" pitchFamily="18" charset="0"/>
              </a:rPr>
              <a:t>Welt</a:t>
            </a:r>
            <a:endParaRPr lang="de-DE" sz="1500" dirty="0" smtClean="0">
              <a:latin typeface="Georgia" panose="02040502050405020303" pitchFamily="18" charset="0"/>
            </a:endParaRPr>
          </a:p>
          <a:p>
            <a:pPr eaLnBrk="1" hangingPunct="1">
              <a:lnSpc>
                <a:spcPts val="2000"/>
              </a:lnSpc>
              <a:defRPr/>
            </a:pPr>
            <a:endParaRPr lang="de-DE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Standarddesign">
  <a:themeElements>
    <a:clrScheme name=" 1">
      <a:dk1>
        <a:srgbClr val="000000"/>
      </a:dk1>
      <a:lt1>
        <a:srgbClr val="FFFFFF"/>
      </a:lt1>
      <a:dk2>
        <a:srgbClr val="EA690B"/>
      </a:dk2>
      <a:lt2>
        <a:srgbClr val="65614D"/>
      </a:lt2>
      <a:accent1>
        <a:srgbClr val="699E3F"/>
      </a:accent1>
      <a:accent2>
        <a:srgbClr val="598797"/>
      </a:accent2>
      <a:accent3>
        <a:srgbClr val="A63C38"/>
      </a:accent3>
      <a:accent4>
        <a:srgbClr val="806079"/>
      </a:accent4>
      <a:accent5>
        <a:srgbClr val="B59046"/>
      </a:accent5>
      <a:accent6>
        <a:srgbClr val="8A6549"/>
      </a:accent6>
      <a:hlink>
        <a:srgbClr val="559681"/>
      </a:hlink>
      <a:folHlink>
        <a:srgbClr val="98CC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F8AFAC8E341949979582F5897FB170" ma:contentTypeVersion="20" ma:contentTypeDescription="Ein neues Dokument erstellen." ma:contentTypeScope="" ma:versionID="facbfad287b0557ffdb9b175d36be450">
  <xsd:schema xmlns:xsd="http://www.w3.org/2001/XMLSchema" xmlns:xs="http://www.w3.org/2001/XMLSchema" xmlns:p="http://schemas.microsoft.com/office/2006/metadata/properties" xmlns:ns2="e02bb761-4471-4ef0-9f37-f776fd35c78e" xmlns:ns3="ff9a60a7-bab3-4dc0-9db1-26f8ace6cabc" targetNamespace="http://schemas.microsoft.com/office/2006/metadata/properties" ma:root="true" ma:fieldsID="8933b0a89f1b0c5aeecdbcdadd1105b1" ns2:_="" ns3:_="">
    <xsd:import namespace="e02bb761-4471-4ef0-9f37-f776fd35c78e"/>
    <xsd:import namespace="ff9a60a7-bab3-4dc0-9db1-26f8ace6cab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p24ca7cd24fd47f5a6420a353902fd05" minOccurs="0"/>
                <xsd:element ref="ns3:ldff6398f70d43f9b612f8e5215efcae" minOccurs="0"/>
                <xsd:element ref="ns3:g8656194d8a44f77ba67bf52c2c7f955" minOccurs="0"/>
                <xsd:element ref="ns3:n17f5153d2de4a549f65d7c0f8dc3701" minOccurs="0"/>
                <xsd:element ref="ns2:TaxKeywordTaxHTField" minOccurs="0"/>
                <xsd:element ref="ns3:dd9f74dd90f84366b7813fe02e825f2f" minOccurs="0"/>
                <xsd:element ref="ns3:gc51893de2b94caa8c06d02728a8c4a7" minOccurs="0"/>
                <xsd:element ref="ns3:je0b2fa34b65400f9c48d00920e6c684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bb761-4471-4ef0-9f37-f776fd35c78e" elementFormDefault="qualified">
    <xsd:import namespace="http://schemas.microsoft.com/office/2006/documentManagement/types"/>
    <xsd:import namespace="http://schemas.microsoft.com/office/infopath/2007/PartnerControls"/>
    <xsd:element name="TaxCatchAll" ma:index="4" nillable="true" ma:displayName="Taxonomiespalte &quot;Alle abfangen&quot;" ma:hidden="true" ma:list="{01b2fd8b-8c3b-4a67-aaf6-04f0af693328}" ma:internalName="TaxCatchAll" ma:showField="CatchAllData" ma:web="e02bb761-4471-4ef0-9f37-f776fd35c7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ma:taxonomy="true" ma:internalName="TaxKeywordTaxHTField" ma:taxonomyFieldName="TaxKeyword" ma:displayName="Unternehmensstichwörter" ma:readOnly="false" ma:fieldId="{23f27201-bee3-471e-b2e7-b64fd8b7ca38}" ma:taxonomyMulti="true" ma:sspId="e1ad75da-8e40-4f49-9f4b-01a90565fde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a60a7-bab3-4dc0-9db1-26f8ace6cabc" elementFormDefault="qualified">
    <xsd:import namespace="http://schemas.microsoft.com/office/2006/documentManagement/types"/>
    <xsd:import namespace="http://schemas.microsoft.com/office/infopath/2007/PartnerControls"/>
    <xsd:element name="p24ca7cd24fd47f5a6420a353902fd05" ma:index="6" ma:taxonomy="true" ma:internalName="p24ca7cd24fd47f5a6420a353902fd05" ma:taxonomyFieldName="Dokumentart" ma:displayName="Dokumentart" ma:indexed="true" ma:readOnly="false" ma:fieldId="{924ca7cd-24fd-47f5-a642-0a353902fd05}" ma:sspId="e1ad75da-8e40-4f49-9f4b-01a90565fde0" ma:termSetId="b8e37659-c144-43f6-bcab-54d083c655e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ff6398f70d43f9b612f8e5215efcae" ma:index="8" ma:taxonomy="true" ma:internalName="ldff6398f70d43f9b612f8e5215efcae" ma:taxonomyFieldName="Sprache" ma:displayName="Sprache" ma:readOnly="false" ma:default="-1;#Deutsch|6b16ed79-b384-45e5-b6fa-e82fc8367af7" ma:fieldId="{5dff6398-f70d-43f9-b612-f8e5215efcae}" ma:sspId="e1ad75da-8e40-4f49-9f4b-01a90565fde0" ma:termSetId="3555a3af-a383-48e6-a078-043571a2f2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8656194d8a44f77ba67bf52c2c7f955" ma:index="10" ma:taxonomy="true" ma:internalName="g8656194d8a44f77ba67bf52c2c7f955" ma:taxonomyFieldName="Bereich" ma:displayName="Organisationseinheit" ma:readOnly="false" ma:fieldId="{08656194-d8a4-4f77-ba67-bf52c2c7f955}" ma:sspId="e1ad75da-8e40-4f49-9f4b-01a90565fde0" ma:termSetId="bbdc1115-a1bb-4b61-879c-4e09afd90c7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17f5153d2de4a549f65d7c0f8dc3701" ma:index="12" nillable="true" ma:taxonomy="true" ma:internalName="n17f5153d2de4a549f65d7c0f8dc3701" ma:taxonomyFieldName="Prozesse" ma:displayName="Prozesse" ma:readOnly="false" ma:fieldId="{717f5153-d2de-4a54-9f65-d7c0f8dc3701}" ma:taxonomyMulti="true" ma:sspId="e1ad75da-8e40-4f49-9f4b-01a90565fde0" ma:termSetId="4f3691f7-e8ba-4366-a08a-b86e407629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d9f74dd90f84366b7813fe02e825f2f" ma:index="16" nillable="true" ma:taxonomy="true" ma:internalName="dd9f74dd90f84366b7813fe02e825f2f" ma:taxonomyFieldName="Stichwort" ma:displayName="Formulare Förderinstrumente" ma:indexed="true" ma:readOnly="false" ma:fieldId="{dd9f74dd-90f8-4366-b781-3fe02e825f2f}" ma:sspId="e1ad75da-8e40-4f49-9f4b-01a90565fde0" ma:termSetId="57b98e4a-a531-41fb-897b-ac1b603b5b6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51893de2b94caa8c06d02728a8c4a7" ma:index="18" ma:taxonomy="true" ma:internalName="gc51893de2b94caa8c06d02728a8c4a7" ma:taxonomyFieldName="Vertraulichkeitsstufe" ma:displayName="Vertraulichkeitsstufe" ma:readOnly="false" ma:fieldId="{0c51893d-e2b9-4caa-8c06-d02728a8c4a7}" ma:sspId="e1ad75da-8e40-4f49-9f4b-01a90565fde0" ma:termSetId="5d93b5ad-7af6-4fd5-973d-dbc5d06afa3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e0b2fa34b65400f9c48d00920e6c684" ma:index="20" nillable="true" ma:taxonomy="true" ma:internalName="je0b2fa34b65400f9c48d00920e6c684" ma:taxonomyFieldName="Beschlossene_x0020_Papiere" ma:displayName="Beschlossene Papiere" ma:indexed="true" ma:readOnly="false" ma:fieldId="{3e0b2fa3-4b65-400f-9c48-d00920e6c684}" ma:sspId="e1ad75da-8e40-4f49-9f4b-01a90565fde0" ma:termSetId="967d4f99-2f7b-4ae1-adcd-6f19d41083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Inhaltstyp"/>
        <xsd:element ref="dc:title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24ca7cd24fd47f5a6420a353902fd05 xmlns="ff9a60a7-bab3-4dc0-9db1-26f8ace6cabc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Formular</TermName>
          <TermId xmlns="http://schemas.microsoft.com/office/infopath/2007/PartnerControls">759dd714-b06f-4587-9dda-9cca8033dce0</TermId>
        </TermInfo>
      </Terms>
    </p24ca7cd24fd47f5a6420a353902fd05>
    <gc51893de2b94caa8c06d02728a8c4a7 xmlns="ff9a60a7-bab3-4dc0-9db1-26f8ace6cabc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</TermName>
          <TermId xmlns="http://schemas.microsoft.com/office/infopath/2007/PartnerControls">b026da80-e3d3-4304-9056-f6acbb08ab4c</TermId>
        </TermInfo>
      </Terms>
    </gc51893de2b94caa8c06d02728a8c4a7>
    <ldff6398f70d43f9b612f8e5215efcae xmlns="ff9a60a7-bab3-4dc0-9db1-26f8ace6cabc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Deutsch</TermName>
          <TermId xmlns="http://schemas.microsoft.com/office/infopath/2007/PartnerControls">6b16ed79-b384-45e5-b6fa-e82fc8367af7</TermId>
        </TermInfo>
      </Terms>
    </ldff6398f70d43f9b612f8e5215efcae>
    <TaxCatchAll xmlns="e02bb761-4471-4ef0-9f37-f776fd35c78e">
      <Value>524</Value>
      <Value>10</Value>
      <Value>536</Value>
      <Value>8</Value>
      <Value>9</Value>
      <Value>1</Value>
    </TaxCatchAll>
    <n17f5153d2de4a549f65d7c0f8dc3701 xmlns="ff9a60a7-bab3-4dc0-9db1-26f8ace6cabc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 und extern kommunizieren</TermName>
          <TermId xmlns="http://schemas.microsoft.com/office/infopath/2007/PartnerControls">513a95bc-9a2f-47ee-8084-7ddfa6024775</TermId>
        </TermInfo>
      </Terms>
    </n17f5153d2de4a549f65d7c0f8dc3701>
    <TaxKeywordTaxHTField xmlns="e02bb761-4471-4ef0-9f37-f776fd35c7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Öffentlichkeitsarbeit</TermName>
          <TermId xmlns="http://schemas.microsoft.com/office/infopath/2007/PartnerControls">cfcc3362-9a50-49e3-a4b7-9975ae9b57a6</TermId>
        </TermInfo>
      </Terms>
    </TaxKeywordTaxHTField>
    <dd9f74dd90f84366b7813fe02e825f2f xmlns="ff9a60a7-bab3-4dc0-9db1-26f8ace6cabc">
      <Terms xmlns="http://schemas.microsoft.com/office/infopath/2007/PartnerControls"/>
    </dd9f74dd90f84366b7813fe02e825f2f>
    <je0b2fa34b65400f9c48d00920e6c684 xmlns="ff9a60a7-bab3-4dc0-9db1-26f8ace6cabc">
      <Terms xmlns="http://schemas.microsoft.com/office/infopath/2007/PartnerControls"/>
    </je0b2fa34b65400f9c48d00920e6c684>
    <g8656194d8a44f77ba67bf52c2c7f955 xmlns="ff9a60a7-bab3-4dc0-9db1-26f8ace6cabc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Kommunikation und Medien</TermName>
          <TermId xmlns="http://schemas.microsoft.com/office/infopath/2007/PartnerControls">fa92f24f-4a0c-4d48-8f72-65829b7fd624</TermId>
        </TermInfo>
      </Terms>
    </g8656194d8a44f77ba67bf52c2c7f955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>
  <LongProp xmlns="" name="TaxCatchAll"><![CDATA[524;#Kommunikation und Medien|fa92f24f-4a0c-4d48-8f72-65829b7fd624;#10;#Formular|759dd714-b06f-4587-9dda-9cca8033dce0;#536;#Öffentlichkeitsarbeit|cfcc3362-9a50-49e3-a4b7-9975ae9b57a6;#8;#Intern und extern kommunizieren|513a95bc-9a2f-47ee-8084-7ddfa6024775;#9;#Intern|b026da80-e3d3-4304-9056-f6acbb08ab4c;#1;#Deutsch|6b16ed79-b384-45e5-b6fa-e82fc8367af7]]></LongProp>
</LongProperties>
</file>

<file path=customXml/itemProps1.xml><?xml version="1.0" encoding="utf-8"?>
<ds:datastoreItem xmlns:ds="http://schemas.openxmlformats.org/officeDocument/2006/customXml" ds:itemID="{D0338239-B2BC-460D-B2D3-BD9C42F5B5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bb761-4471-4ef0-9f37-f776fd35c78e"/>
    <ds:schemaRef ds:uri="ff9a60a7-bab3-4dc0-9db1-26f8ace6c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1BAC84-CE35-4713-A7C2-B20BC7C9DB3C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e02bb761-4471-4ef0-9f37-f776fd35c78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f9a60a7-bab3-4dc0-9db1-26f8ace6ca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61815B-A712-440E-96B7-29753DFF17B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C2FD8F4-DA23-4FCF-A5A6-6C5A7EFFE2A7}">
  <ds:schemaRefs>
    <ds:schemaRef ds:uri="http://schemas.microsoft.com/office/2006/metadata/longProperties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1775</Words>
  <Application>Microsoft Office PowerPoint</Application>
  <PresentationFormat>Bildschirmpräsentation (4:3)</PresentationFormat>
  <Paragraphs>284</Paragraphs>
  <Slides>36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맑은 고딕</vt:lpstr>
      <vt:lpstr>ＭＳ Ｐゴシック</vt:lpstr>
      <vt:lpstr>Arial</vt:lpstr>
      <vt:lpstr>Georgia</vt:lpstr>
      <vt:lpstr>Tahoma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PowerPoint-Vorlage Brot für die Welt</dc:title>
  <dc:creator>Ein Microsoft Office-Anwender</dc:creator>
  <cp:keywords>Öffentlichkeitsarbeit</cp:keywords>
  <cp:lastModifiedBy>thorsten.lichtblau</cp:lastModifiedBy>
  <cp:revision>339</cp:revision>
  <cp:lastPrinted>2021-07-07T09:35:05Z</cp:lastPrinted>
  <dcterms:created xsi:type="dcterms:W3CDTF">2016-02-01T09:59:14Z</dcterms:created>
  <dcterms:modified xsi:type="dcterms:W3CDTF">2022-01-11T09:14:41Z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traulichkeitsstufe">
    <vt:lpwstr>9;#Intern|b026da80-e3d3-4304-9056-f6acbb08ab4c</vt:lpwstr>
  </property>
  <property fmtid="{D5CDD505-2E9C-101B-9397-08002B2CF9AE}" pid="3" name="Beschlossene Papiere">
    <vt:lpwstr/>
  </property>
  <property fmtid="{D5CDD505-2E9C-101B-9397-08002B2CF9AE}" pid="4" name="Stichwort">
    <vt:lpwstr/>
  </property>
  <property fmtid="{D5CDD505-2E9C-101B-9397-08002B2CF9AE}" pid="5" name="TaxKeyword">
    <vt:lpwstr>536;#Öffentlichkeitsarbeit|cfcc3362-9a50-49e3-a4b7-9975ae9b57a6</vt:lpwstr>
  </property>
  <property fmtid="{D5CDD505-2E9C-101B-9397-08002B2CF9AE}" pid="6" name="Bereich">
    <vt:lpwstr>524;#Kommunikation und Medien|fa92f24f-4a0c-4d48-8f72-65829b7fd624</vt:lpwstr>
  </property>
  <property fmtid="{D5CDD505-2E9C-101B-9397-08002B2CF9AE}" pid="7" name="Prozesse">
    <vt:lpwstr>8;#Intern und extern kommunizieren|513a95bc-9a2f-47ee-8084-7ddfa6024775</vt:lpwstr>
  </property>
  <property fmtid="{D5CDD505-2E9C-101B-9397-08002B2CF9AE}" pid="8" name="Dokumentart">
    <vt:lpwstr>10;#Formular|759dd714-b06f-4587-9dda-9cca8033dce0</vt:lpwstr>
  </property>
  <property fmtid="{D5CDD505-2E9C-101B-9397-08002B2CF9AE}" pid="9" name="Sprache">
    <vt:lpwstr>1;#Deutsch|6b16ed79-b384-45e5-b6fa-e82fc8367af7</vt:lpwstr>
  </property>
</Properties>
</file>