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7" r:id="rId2"/>
    <p:sldId id="278" r:id="rId3"/>
    <p:sldId id="258" r:id="rId4"/>
    <p:sldId id="259" r:id="rId5"/>
    <p:sldId id="279" r:id="rId6"/>
    <p:sldId id="286" r:id="rId7"/>
    <p:sldId id="261" r:id="rId8"/>
    <p:sldId id="287" r:id="rId9"/>
    <p:sldId id="262" r:id="rId10"/>
    <p:sldId id="263" r:id="rId11"/>
    <p:sldId id="264" r:id="rId12"/>
    <p:sldId id="265" r:id="rId13"/>
    <p:sldId id="266" r:id="rId14"/>
    <p:sldId id="267" r:id="rId15"/>
    <p:sldId id="280" r:id="rId16"/>
    <p:sldId id="269" r:id="rId17"/>
    <p:sldId id="270" r:id="rId18"/>
    <p:sldId id="281" r:id="rId19"/>
    <p:sldId id="288" r:id="rId20"/>
    <p:sldId id="272" r:id="rId21"/>
    <p:sldId id="284" r:id="rId22"/>
    <p:sldId id="285" r:id="rId23"/>
    <p:sldId id="282" r:id="rId24"/>
    <p:sldId id="275" r:id="rId25"/>
    <p:sldId id="283"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07"/>
    <a:srgbClr val="E5660B"/>
    <a:srgbClr val="EC6608"/>
    <a:srgbClr val="E66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94660"/>
  </p:normalViewPr>
  <p:slideViewPr>
    <p:cSldViewPr snapToGrid="0">
      <p:cViewPr varScale="1">
        <p:scale>
          <a:sx n="106" d="100"/>
          <a:sy n="106" d="100"/>
        </p:scale>
        <p:origin x="127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7"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388"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389"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390"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391"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392"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458D4A98-D2DA-4349-A621-B4E57A6033FC}" type="slidenum">
              <a:rPr lang="en-US" sz="1400" b="0" strike="noStrike" spc="-1">
                <a:latin typeface="Times New Roman"/>
              </a:rPr>
              <a:t>‹Nr.›</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5429B2-7D2E-4DBF-87BD-C4EDC2DDED3B}" type="slidenum">
              <a:rPr lang="de-DE" altLang="de-DE"/>
              <a:pPr>
                <a:spcBef>
                  <a:spcPct val="0"/>
                </a:spcBef>
              </a:pPr>
              <a:t>1</a:t>
            </a:fld>
            <a:endParaRPr lang="de-DE" altLang="de-DE"/>
          </a:p>
        </p:txBody>
      </p:sp>
      <p:sp>
        <p:nvSpPr>
          <p:cNvPr id="41987" name="Rectangle 2"/>
          <p:cNvSpPr>
            <a:spLocks noGrp="1" noRot="1" noChangeAspect="1" noChangeArrowheads="1" noTextEdit="1"/>
          </p:cNvSpPr>
          <p:nvPr>
            <p:ph type="sldImg"/>
          </p:nvPr>
        </p:nvSpPr>
        <p:spPr>
          <a:xfrm>
            <a:off x="1370013" y="763588"/>
            <a:ext cx="5030787" cy="37719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z="900" b="1" smtClean="0">
                <a:latin typeface="Georgia" panose="02040502050405020303" pitchFamily="18" charset="0"/>
              </a:rPr>
              <a:t>Powerpoint-Präsentation </a:t>
            </a:r>
          </a:p>
          <a:p>
            <a:pPr eaLnBrk="1" hangingPunct="1"/>
            <a:r>
              <a:rPr lang="de-DE" altLang="de-DE" sz="900" b="1" smtClean="0">
                <a:latin typeface="Georgia" panose="02040502050405020303" pitchFamily="18" charset="0"/>
              </a:rPr>
              <a:t>zur Arbeit von Brot für die Welt</a:t>
            </a:r>
            <a:endParaRPr lang="de-DE" altLang="de-DE" sz="900" smtClean="0">
              <a:latin typeface="Georgia" panose="02040502050405020303" pitchFamily="18" charset="0"/>
            </a:endParaRPr>
          </a:p>
          <a:p>
            <a:pPr eaLnBrk="1" hangingPunct="1"/>
            <a:endParaRPr lang="de-DE" altLang="de-DE" sz="900" smtClean="0">
              <a:latin typeface="Georgia" panose="02040502050405020303" pitchFamily="18" charset="0"/>
            </a:endParaRPr>
          </a:p>
          <a:p>
            <a:pPr eaLnBrk="1" hangingPunct="1"/>
            <a:r>
              <a:rPr lang="de-DE" altLang="de-DE" sz="900" smtClean="0">
                <a:latin typeface="Georgia" panose="02040502050405020303" pitchFamily="18" charset="0"/>
              </a:rPr>
              <a:t>Herausgeber:</a:t>
            </a:r>
          </a:p>
          <a:p>
            <a:pPr eaLnBrk="1" hangingPunct="1"/>
            <a:r>
              <a:rPr lang="de-DE" altLang="de-DE" sz="900" smtClean="0">
                <a:latin typeface="Georgia" panose="02040502050405020303" pitchFamily="18" charset="0"/>
              </a:rPr>
              <a:t>Brot für die Welt</a:t>
            </a:r>
          </a:p>
          <a:p>
            <a:pPr eaLnBrk="1" hangingPunct="1"/>
            <a:r>
              <a:rPr lang="de-DE" altLang="de-DE" sz="900" smtClean="0">
                <a:latin typeface="Georgia" panose="02040502050405020303" pitchFamily="18" charset="0"/>
              </a:rPr>
              <a:t>Evangelisches Werk für Diakonie und Entwicklung</a:t>
            </a:r>
          </a:p>
          <a:p>
            <a:pPr eaLnBrk="1" hangingPunct="1"/>
            <a:r>
              <a:rPr lang="de-DE" altLang="de-DE" sz="900" smtClean="0">
                <a:latin typeface="Georgia" panose="02040502050405020303" pitchFamily="18" charset="0"/>
              </a:rPr>
              <a:t>Postfach 40 1 64</a:t>
            </a:r>
          </a:p>
          <a:p>
            <a:pPr eaLnBrk="1" hangingPunct="1"/>
            <a:r>
              <a:rPr lang="de-DE" altLang="de-DE" sz="900" smtClean="0">
                <a:latin typeface="Georgia" panose="02040502050405020303" pitchFamily="18" charset="0"/>
              </a:rPr>
              <a:t>10061 Berlin</a:t>
            </a:r>
          </a:p>
          <a:p>
            <a:pPr eaLnBrk="1" hangingPunct="1"/>
            <a:r>
              <a:rPr lang="de-DE" altLang="de-DE" sz="900" smtClean="0">
                <a:latin typeface="Georgia" panose="02040502050405020303" pitchFamily="18" charset="0"/>
              </a:rPr>
              <a:t>Telefon: +49 30 65211 4711</a:t>
            </a:r>
          </a:p>
          <a:p>
            <a:pPr eaLnBrk="1" hangingPunct="1"/>
            <a:r>
              <a:rPr lang="de-DE" altLang="de-DE" sz="900" smtClean="0">
                <a:latin typeface="Georgia" panose="02040502050405020303" pitchFamily="18" charset="0"/>
              </a:rPr>
              <a:t>E-Mail: service@brot-fuer-die-welt.de</a:t>
            </a:r>
          </a:p>
          <a:p>
            <a:pPr eaLnBrk="1" hangingPunct="1"/>
            <a:r>
              <a:rPr lang="de-DE" altLang="de-DE" sz="900" smtClean="0">
                <a:latin typeface="Georgia" panose="02040502050405020303" pitchFamily="18" charset="0"/>
              </a:rPr>
              <a:t>Internet: www.brot-fuer-die-welt.de</a:t>
            </a:r>
          </a:p>
          <a:p>
            <a:pPr eaLnBrk="1" hangingPunct="1"/>
            <a:r>
              <a:rPr lang="de-DE" altLang="de-DE" sz="900" smtClean="0">
                <a:latin typeface="Georgia" panose="02040502050405020303" pitchFamily="18" charset="0"/>
              </a:rPr>
              <a:t>Spendenkonto 500 500 500, Bank für Kirche und Diakonie, BLZ 1006 1006</a:t>
            </a:r>
          </a:p>
          <a:p>
            <a:pPr eaLnBrk="1" hangingPunct="1"/>
            <a:r>
              <a:rPr lang="de-DE" altLang="de-DE" sz="900" smtClean="0">
                <a:latin typeface="Georgia" panose="02040502050405020303" pitchFamily="18" charset="0"/>
              </a:rPr>
              <a:t>IBAN: DE10 1006 1006 0500 5005 00, BIC: GENODED1KDB</a:t>
            </a:r>
          </a:p>
          <a:p>
            <a:pPr eaLnBrk="1" hangingPunct="1"/>
            <a:endParaRPr lang="de-DE" altLang="de-DE" sz="900" smtClean="0">
              <a:latin typeface="Georgia" panose="02040502050405020303" pitchFamily="18" charset="0"/>
            </a:endParaRPr>
          </a:p>
          <a:p>
            <a:pPr eaLnBrk="1" hangingPunct="1"/>
            <a:r>
              <a:rPr lang="de-DE" altLang="de-DE" sz="900" smtClean="0">
                <a:latin typeface="Georgia" panose="02040502050405020303" pitchFamily="18" charset="0"/>
              </a:rPr>
              <a:t>Redaktion: Thorsten Lichtblau</a:t>
            </a:r>
          </a:p>
          <a:p>
            <a:pPr eaLnBrk="1" hangingPunct="1"/>
            <a:r>
              <a:rPr lang="de-DE" altLang="de-DE" sz="900" smtClean="0">
                <a:latin typeface="Georgia" panose="02040502050405020303" pitchFamily="18" charset="0"/>
              </a:rPr>
              <a:t>Gestaltung: Factor Design</a:t>
            </a:r>
          </a:p>
          <a:p>
            <a:pPr eaLnBrk="1" hangingPunct="1"/>
            <a:r>
              <a:rPr lang="de-DE" altLang="de-DE" sz="900" smtClean="0">
                <a:latin typeface="Georgia" panose="02040502050405020303" pitchFamily="18" charset="0"/>
              </a:rPr>
              <a:t>Layout: Thomas Knödl</a:t>
            </a:r>
          </a:p>
          <a:p>
            <a:pPr eaLnBrk="1" hangingPunct="1"/>
            <a:endParaRPr lang="de-DE" altLang="de-DE" sz="900" smtClean="0">
              <a:latin typeface="Georgia" panose="02040502050405020303" pitchFamily="18" charset="0"/>
            </a:endParaRPr>
          </a:p>
          <a:p>
            <a:pPr eaLnBrk="1" hangingPunct="1"/>
            <a:r>
              <a:rPr lang="de-DE" altLang="de-DE" sz="900" smtClean="0">
                <a:latin typeface="Georgia" panose="02040502050405020303" pitchFamily="18" charset="0"/>
              </a:rPr>
              <a:t>Berlin, August 2018</a:t>
            </a:r>
          </a:p>
        </p:txBody>
      </p:sp>
    </p:spTree>
    <p:extLst>
      <p:ext uri="{BB962C8B-B14F-4D97-AF65-F5344CB8AC3E}">
        <p14:creationId xmlns:p14="http://schemas.microsoft.com/office/powerpoint/2010/main" val="221727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1143000" y="685800"/>
            <a:ext cx="4570413" cy="3427413"/>
          </a:xfrm>
          <a:prstGeom prst="rect">
            <a:avLst/>
          </a:prstGeom>
        </p:spPr>
      </p:sp>
      <p:sp>
        <p:nvSpPr>
          <p:cNvPr id="470"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Weise hier darauf hin, dass in der ersten Phase der Kampagne (Herbst/Winter 2019) besonders wichtig ist, dass öffentliche Aufmerksamkeit auf das Thema erzeugt wird (z.B. durch Straßenaktionen/Veranstaltungen). 2020 wird dann der politische Dialog besonders wichtig. So ist es voraussichtlich im März-Juni 2020 besonders wichtig, dass Gespräche mit Bundestagsabgeordneten (z.B. Übergabe eine Care-Paketes) geführt werden. </a:t>
            </a:r>
          </a:p>
          <a:p>
            <a:pPr marL="216000" indent="-214920">
              <a:lnSpc>
                <a:spcPct val="100000"/>
              </a:lnSpc>
            </a:pPr>
            <a:r>
              <a:rPr lang="en-US" sz="2000" b="0" strike="noStrike" spc="-1">
                <a:latin typeface="Arial"/>
              </a:rPr>
              <a:t>Bausteine für Aktivitäten im Rahmen der Initiative sind ab dem 10.09. auf lieferkettengesetz.de/mitmachen zu finden. </a:t>
            </a:r>
          </a:p>
        </p:txBody>
      </p:sp>
    </p:spTree>
    <p:extLst>
      <p:ext uri="{BB962C8B-B14F-4D97-AF65-F5344CB8AC3E}">
        <p14:creationId xmlns:p14="http://schemas.microsoft.com/office/powerpoint/2010/main" val="2226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1143000" y="685800"/>
            <a:ext cx="4570413" cy="3427413"/>
          </a:xfrm>
          <a:prstGeom prst="rect">
            <a:avLst/>
          </a:prstGeom>
        </p:spPr>
      </p:sp>
      <p:sp>
        <p:nvSpPr>
          <p:cNvPr id="460"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Zu den genannten Fällen gibt es jeweils Case-Sheets der Initiative Lieferkettengesetz, die den Vorfall beschreiben und erläutern, was ein Lieferkettengesetz daran verändert hätte. Zu den Fällen gibt es zudem vertiefende Hintergrundtexte im Ordner „Textbausteine“ unter den finalen Kampagnendokumenten in der Nextcloud.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1143000" y="685800"/>
            <a:ext cx="4570413" cy="3427413"/>
          </a:xfrm>
          <a:prstGeom prst="rect">
            <a:avLst/>
          </a:prstGeom>
        </p:spPr>
      </p:sp>
      <p:sp>
        <p:nvSpPr>
          <p:cNvPr id="460"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Zu den genannten Fällen gibt es jeweils Case-Sheets der Initiative Lieferkettengesetz, die den Vorfall beschreiben und erläutern, was ein Lieferkettengesetz daran verändert hätte. Zu den Fällen gibt es zudem vertiefende Hintergrundtexte im Ordner „Textbausteine“ unter den finalen Kampagnendokumenten in der Nextcloud. </a:t>
            </a:r>
          </a:p>
        </p:txBody>
      </p:sp>
    </p:spTree>
    <p:extLst>
      <p:ext uri="{BB962C8B-B14F-4D97-AF65-F5344CB8AC3E}">
        <p14:creationId xmlns:p14="http://schemas.microsoft.com/office/powerpoint/2010/main" val="142454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1143000" y="685800"/>
            <a:ext cx="4570413" cy="3427413"/>
          </a:xfrm>
          <a:prstGeom prst="rect">
            <a:avLst/>
          </a:prstGeom>
        </p:spPr>
      </p:sp>
      <p:sp>
        <p:nvSpPr>
          <p:cNvPr id="462"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An dieser Stelle ist es sinnvoll darauf hinzuweisen, dass sich inzwischen auch eine Reihe von Unternehmen für eine gesetzliche Regelung aussprechen. Eine Sammlung findet sich im Argumentationsleitfaden der Kampagne auf Seite 16-17.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noRot="1" noChangeAspect="1"/>
          </p:cNvSpPr>
          <p:nvPr>
            <p:ph type="sldImg"/>
          </p:nvPr>
        </p:nvSpPr>
        <p:spPr>
          <a:xfrm>
            <a:off x="1143000" y="685800"/>
            <a:ext cx="4570413" cy="3427413"/>
          </a:xfrm>
          <a:prstGeom prst="rect">
            <a:avLst/>
          </a:prstGeom>
        </p:spPr>
      </p:sp>
      <p:sp>
        <p:nvSpPr>
          <p:cNvPr id="464"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Zu diesem Punkt vgl. auch Frage 9 im Argumentationsleitfaden (S. 22)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1143000" y="685800"/>
            <a:ext cx="4570413" cy="3427413"/>
          </a:xfrm>
          <a:prstGeom prst="rect">
            <a:avLst/>
          </a:prstGeom>
        </p:spPr>
      </p:sp>
      <p:sp>
        <p:nvSpPr>
          <p:cNvPr id="466"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Zu den internationalen und europäischen Entwicklungen vgl. Frage 13 des FAQ (Seite 24 im Argumentationsleitfaden).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noRot="1" noChangeAspect="1"/>
          </p:cNvSpPr>
          <p:nvPr>
            <p:ph type="sldImg"/>
          </p:nvPr>
        </p:nvSpPr>
        <p:spPr>
          <a:xfrm>
            <a:off x="1143000" y="685800"/>
            <a:ext cx="4570413" cy="3427413"/>
          </a:xfrm>
          <a:prstGeom prst="rect">
            <a:avLst/>
          </a:prstGeom>
        </p:spPr>
      </p:sp>
      <p:sp>
        <p:nvSpPr>
          <p:cNvPr id="468"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5280">
              <a:lnSpc>
                <a:spcPct val="100000"/>
              </a:lnSpc>
              <a:spcBef>
                <a:spcPts val="400"/>
              </a:spcBef>
            </a:pPr>
            <a:r>
              <a:rPr lang="en-US" sz="2000" b="0" strike="noStrike" spc="-1">
                <a:latin typeface="Arial"/>
              </a:rPr>
              <a:t>ACHTUNG!! Diese Folie immer aktualisieren und Rücksprache halten zum aktuellen Stand! Sie ist bewusst allgemein gehalten. </a:t>
            </a:r>
          </a:p>
          <a:p>
            <a:pPr marL="216000" indent="-215280">
              <a:lnSpc>
                <a:spcPct val="100000"/>
              </a:lnSpc>
              <a:spcBef>
                <a:spcPts val="400"/>
              </a:spcBef>
            </a:pPr>
            <a:r>
              <a:rPr lang="en-US" sz="2000" b="0" strike="noStrike" spc="-1">
                <a:latin typeface="Arial"/>
              </a:rPr>
              <a:t>Infos zum NAP-Monitoring: VENRO et al., 2019, https://venro.org/publikationen/detail/stellungnahme-zum-nap-monitoring/ </a:t>
            </a:r>
          </a:p>
          <a:p>
            <a:pPr marL="216000" indent="-215280">
              <a:lnSpc>
                <a:spcPct val="100000"/>
              </a:lnSpc>
              <a:spcBef>
                <a:spcPts val="400"/>
              </a:spcBef>
            </a:pPr>
            <a:r>
              <a:rPr lang="en-US" sz="2000" b="0" strike="noStrike" spc="-1">
                <a:latin typeface="Arial"/>
              </a:rPr>
              <a:t>Kurzinfo zu den politischen Hintergründen:  Frage 15 des FAQ (Seite 24/25 im Argumentationsleitfaden).</a:t>
            </a:r>
          </a:p>
          <a:p>
            <a:pPr marL="216000" indent="-215280">
              <a:lnSpc>
                <a:spcPct val="100000"/>
              </a:lnSpc>
              <a:spcBef>
                <a:spcPts val="400"/>
              </a:spcBef>
            </a:pPr>
            <a:endParaRPr lang="en-US" sz="2000" b="0" strike="noStrike" spc="-1">
              <a:latin typeface="Arial"/>
            </a:endParaRPr>
          </a:p>
          <a:p>
            <a:pPr marL="216000" indent="-215280">
              <a:lnSpc>
                <a:spcPct val="100000"/>
              </a:lnSpc>
              <a:spcBef>
                <a:spcPts val="400"/>
              </a:spcBef>
            </a:pPr>
            <a:endParaRPr lang="en-US" sz="2000" b="0" strike="noStrike" spc="-1">
              <a:latin typeface="Arial"/>
            </a:endParaRPr>
          </a:p>
          <a:p>
            <a:pPr marL="216000" indent="-215280">
              <a:lnSpc>
                <a:spcPct val="100000"/>
              </a:lnSpc>
            </a:pPr>
            <a:endParaRPr lang="en-US"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1143000" y="685800"/>
            <a:ext cx="4570413" cy="3427413"/>
          </a:xfrm>
          <a:prstGeom prst="rect">
            <a:avLst/>
          </a:prstGeom>
        </p:spPr>
      </p:sp>
      <p:sp>
        <p:nvSpPr>
          <p:cNvPr id="470"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Weise hier darauf hin, dass in der ersten Phase der Kampagne (Herbst/Winter 2019) besonders wichtig ist, dass öffentliche Aufmerksamkeit auf das Thema erzeugt wird (z.B. durch Straßenaktionen/Veranstaltungen). 2020 wird dann der politische Dialog besonders wichtig. So ist es voraussichtlich im März-Juni 2020 besonders wichtig, dass Gespräche mit Bundestagsabgeordneten (z.B. Übergabe eine Care-Paketes) geführt werden. </a:t>
            </a:r>
          </a:p>
          <a:p>
            <a:pPr marL="216000" indent="-214920">
              <a:lnSpc>
                <a:spcPct val="100000"/>
              </a:lnSpc>
            </a:pPr>
            <a:r>
              <a:rPr lang="en-US" sz="2000" b="0" strike="noStrike" spc="-1">
                <a:latin typeface="Arial"/>
              </a:rPr>
              <a:t>Bausteine für Aktivitäten im Rahmen der Initiative sind ab dem 10.09. auf lieferkettengesetz.de/mitmachen zu finden. </a:t>
            </a:r>
          </a:p>
        </p:txBody>
      </p:sp>
    </p:spTree>
    <p:extLst>
      <p:ext uri="{BB962C8B-B14F-4D97-AF65-F5344CB8AC3E}">
        <p14:creationId xmlns:p14="http://schemas.microsoft.com/office/powerpoint/2010/main" val="426494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1143000" y="685800"/>
            <a:ext cx="4570413" cy="3427413"/>
          </a:xfrm>
          <a:prstGeom prst="rect">
            <a:avLst/>
          </a:prstGeom>
        </p:spPr>
      </p:sp>
      <p:sp>
        <p:nvSpPr>
          <p:cNvPr id="470" name="PlaceHolder 2"/>
          <p:cNvSpPr>
            <a:spLocks noGrp="1"/>
          </p:cNvSpPr>
          <p:nvPr>
            <p:ph type="body"/>
          </p:nvPr>
        </p:nvSpPr>
        <p:spPr>
          <a:xfrm>
            <a:off x="914400" y="4343400"/>
            <a:ext cx="5027760" cy="4113360"/>
          </a:xfrm>
          <a:prstGeom prst="rect">
            <a:avLst/>
          </a:prstGeom>
        </p:spPr>
        <p:txBody>
          <a:bodyPr lIns="90000" tIns="45000" rIns="90000" bIns="45000">
            <a:noAutofit/>
          </a:bodyPr>
          <a:lstStyle/>
          <a:p>
            <a:pPr marL="216000" indent="-214920">
              <a:lnSpc>
                <a:spcPct val="100000"/>
              </a:lnSpc>
            </a:pPr>
            <a:r>
              <a:rPr lang="en-US" sz="2000" b="0" strike="noStrike" spc="-1">
                <a:latin typeface="Arial"/>
              </a:rPr>
              <a:t>Weise hier darauf hin, dass in der ersten Phase der Kampagne (Herbst/Winter 2019) besonders wichtig ist, dass öffentliche Aufmerksamkeit auf das Thema erzeugt wird (z.B. durch Straßenaktionen/Veranstaltungen). 2020 wird dann der politische Dialog besonders wichtig. So ist es voraussichtlich im März-Juni 2020 besonders wichtig, dass Gespräche mit Bundestagsabgeordneten (z.B. Übergabe eine Care-Paketes) geführt werden. </a:t>
            </a:r>
          </a:p>
          <a:p>
            <a:pPr marL="216000" indent="-214920">
              <a:lnSpc>
                <a:spcPct val="100000"/>
              </a:lnSpc>
            </a:pPr>
            <a:r>
              <a:rPr lang="en-US" sz="2000" b="0" strike="noStrike" spc="-1">
                <a:latin typeface="Arial"/>
              </a:rPr>
              <a:t>Bausteine für Aktivitäten im Rahmen der Initiative sind ab dem 10.09. auf lieferkettengesetz.de/mitmachen zu finden.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hteck 1"/>
          <p:cNvSpPr/>
          <p:nvPr/>
        </p:nvSpPr>
        <p:spPr>
          <a:xfrm>
            <a:off x="7019925" y="0"/>
            <a:ext cx="2124075"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de-DE" altLang="de-DE" smtClean="0">
              <a:solidFill>
                <a:srgbClr val="FFFFFF"/>
              </a:solidFill>
            </a:endParaRPr>
          </a:p>
        </p:txBody>
      </p:sp>
      <p:sp>
        <p:nvSpPr>
          <p:cNvPr id="3" name="Rectangle 20"/>
          <p:cNvSpPr>
            <a:spLocks noChangeArrowheads="1"/>
          </p:cNvSpPr>
          <p:nvPr/>
        </p:nvSpPr>
        <p:spPr bwMode="auto">
          <a:xfrm>
            <a:off x="1700213" y="293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4" name="Rectangle 22"/>
          <p:cNvSpPr>
            <a:spLocks noChangeArrowheads="1"/>
          </p:cNvSpPr>
          <p:nvPr/>
        </p:nvSpPr>
        <p:spPr bwMode="auto">
          <a:xfrm>
            <a:off x="1700213"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5" name="Rectangle 24"/>
          <p:cNvSpPr>
            <a:spLocks noChangeArrowheads="1"/>
          </p:cNvSpPr>
          <p:nvPr/>
        </p:nvSpPr>
        <p:spPr bwMode="auto">
          <a:xfrm>
            <a:off x="1700213" y="296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6" name="Rectangle 26"/>
          <p:cNvSpPr>
            <a:spLocks noChangeArrowheads="1"/>
          </p:cNvSpPr>
          <p:nvPr/>
        </p:nvSpPr>
        <p:spPr bwMode="auto">
          <a:xfrm>
            <a:off x="1700213" y="2976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7" name="Rectangle 28"/>
          <p:cNvSpPr>
            <a:spLocks noChangeArrowheads="1"/>
          </p:cNvSpPr>
          <p:nvPr/>
        </p:nvSpPr>
        <p:spPr bwMode="auto">
          <a:xfrm>
            <a:off x="1700213"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8" name="Rectangle 35"/>
          <p:cNvSpPr>
            <a:spLocks noChangeArrowheads="1"/>
          </p:cNvSpPr>
          <p:nvPr/>
        </p:nvSpPr>
        <p:spPr bwMode="auto">
          <a:xfrm>
            <a:off x="2962275" y="2919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9" name="Rectangle 37"/>
          <p:cNvSpPr>
            <a:spLocks noChangeArrowheads="1"/>
          </p:cNvSpPr>
          <p:nvPr/>
        </p:nvSpPr>
        <p:spPr bwMode="auto">
          <a:xfrm>
            <a:off x="2962275"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altLang="de-DE" smtClean="0"/>
          </a:p>
        </p:txBody>
      </p:sp>
      <p:sp>
        <p:nvSpPr>
          <p:cNvPr id="10" name="Text Box 13"/>
          <p:cNvSpPr txBox="1">
            <a:spLocks noChangeArrowheads="1"/>
          </p:cNvSpPr>
          <p:nvPr userDrawn="1"/>
        </p:nvSpPr>
        <p:spPr bwMode="auto">
          <a:xfrm>
            <a:off x="152400" y="5911850"/>
            <a:ext cx="4779963" cy="7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000"/>
              </a:lnSpc>
              <a:spcAft>
                <a:spcPct val="50000"/>
              </a:spcAft>
            </a:pPr>
            <a:fld id="{3359F912-8D72-456B-8E19-CD258AAF61F9}" type="datetime1">
              <a:rPr lang="de-DE" altLang="de-DE" sz="900">
                <a:latin typeface="Georgia" panose="02040502050405020303" pitchFamily="18" charset="0"/>
              </a:rPr>
              <a:pPr eaLnBrk="1" hangingPunct="1">
                <a:lnSpc>
                  <a:spcPts val="1000"/>
                </a:lnSpc>
                <a:spcAft>
                  <a:spcPct val="50000"/>
                </a:spcAft>
              </a:pPr>
              <a:t>26.09.2019</a:t>
            </a:fld>
            <a:endParaRPr lang="de-DE" altLang="de-DE" sz="900" dirty="0">
              <a:latin typeface="Georgia" panose="02040502050405020303" pitchFamily="18" charset="0"/>
            </a:endParaRPr>
          </a:p>
          <a:p>
            <a:pPr eaLnBrk="1" hangingPunct="1">
              <a:lnSpc>
                <a:spcPts val="1000"/>
              </a:lnSpc>
            </a:pPr>
            <a:r>
              <a:rPr lang="de-DE" altLang="de-DE" sz="900" b="1" dirty="0">
                <a:solidFill>
                  <a:srgbClr val="D44907"/>
                </a:solidFill>
                <a:latin typeface="Georgia" panose="02040502050405020303" pitchFamily="18" charset="0"/>
              </a:rPr>
              <a:t>Brot für die Welt</a:t>
            </a:r>
          </a:p>
          <a:p>
            <a:pPr eaLnBrk="1" hangingPunct="1">
              <a:lnSpc>
                <a:spcPts val="1000"/>
              </a:lnSpc>
              <a:spcAft>
                <a:spcPct val="50000"/>
              </a:spcAft>
            </a:pPr>
            <a:r>
              <a:rPr lang="de-DE" altLang="de-DE" sz="900" b="1" dirty="0" smtClean="0">
                <a:latin typeface="Georgia" panose="02040502050405020303" pitchFamily="18" charset="0"/>
              </a:rPr>
              <a:t>Initiative Lieferkettengesetz</a:t>
            </a:r>
            <a:endParaRPr lang="de-DE" altLang="de-DE" sz="900" b="1" dirty="0">
              <a:latin typeface="Georgia" panose="02040502050405020303" pitchFamily="18" charset="0"/>
            </a:endParaRPr>
          </a:p>
          <a:p>
            <a:pPr eaLnBrk="1" hangingPunct="1">
              <a:lnSpc>
                <a:spcPts val="1000"/>
              </a:lnSpc>
            </a:pPr>
            <a:r>
              <a:rPr lang="de-DE" altLang="de-DE" sz="900" dirty="0">
                <a:latin typeface="Georgia" panose="02040502050405020303" pitchFamily="18" charset="0"/>
              </a:rPr>
              <a:t>Seite </a:t>
            </a:r>
            <a:fld id="{4D50A37D-E455-4B76-AD18-F3AD74D4EEA4}" type="slidenum">
              <a:rPr lang="de-DE" altLang="de-DE" sz="900" smtClean="0">
                <a:latin typeface="Georgia" panose="02040502050405020303" pitchFamily="18" charset="0"/>
              </a:rPr>
              <a:pPr eaLnBrk="1" hangingPunct="1">
                <a:lnSpc>
                  <a:spcPts val="1000"/>
                </a:lnSpc>
              </a:pPr>
              <a:t>‹Nr.›</a:t>
            </a:fld>
            <a:endParaRPr lang="de-DE" altLang="de-DE" sz="900" dirty="0">
              <a:latin typeface="Georgia" panose="02040502050405020303" pitchFamily="18" charset="0"/>
            </a:endParaRPr>
          </a:p>
        </p:txBody>
      </p:sp>
      <p:pic>
        <p:nvPicPr>
          <p:cNvPr id="11" name="Bild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34300" y="6003925"/>
            <a:ext cx="11652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66473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77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ren.leifker@brot-fuer-die-welt.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mailto:Jochen.Geilenkirchen@brot-fur-die-welt.d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0825" y="260350"/>
            <a:ext cx="8642350" cy="5400675"/>
            <a:chOff x="250825" y="260350"/>
            <a:chExt cx="8642350" cy="5400675"/>
          </a:xfrm>
        </p:grpSpPr>
        <p:sp>
          <p:nvSpPr>
            <p:cNvPr id="7"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8" name="Grafik 7" descr="Grafik 4">
              <a:extLst>
                <a:ext uri="{FF2B5EF4-FFF2-40B4-BE49-F238E27FC236}">
                  <a16:creationId xmlns:a16="http://schemas.microsoft.com/office/drawing/2014/main" id="{A26009AF-C770-774C-AF3D-F8CE41B55B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60" y="470779"/>
              <a:ext cx="8031012" cy="4925573"/>
            </a:xfrm>
            <a:prstGeom prst="rect">
              <a:avLst/>
            </a:prstGeom>
            <a:ln w="12700">
              <a:miter lim="400000"/>
            </a:ln>
            <a:effectLst/>
          </p:spPr>
        </p:pic>
      </p:grpSp>
      <p:sp>
        <p:nvSpPr>
          <p:cNvPr id="3075" name="Rechteck 16"/>
          <p:cNvSpPr>
            <a:spLocks noChangeArrowheads="1"/>
          </p:cNvSpPr>
          <p:nvPr/>
        </p:nvSpPr>
        <p:spPr bwMode="auto">
          <a:xfrm>
            <a:off x="1105482" y="2046147"/>
            <a:ext cx="6690934" cy="225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pPr>
            <a:r>
              <a:rPr lang="de-DE" altLang="de-DE" sz="3600" b="1" dirty="0">
                <a:solidFill>
                  <a:srgbClr val="F2F2F2"/>
                </a:solidFill>
                <a:latin typeface="Georgia" panose="02040502050405020303" pitchFamily="18" charset="0"/>
              </a:rPr>
              <a:t>Brot für die Welt </a:t>
            </a:r>
          </a:p>
          <a:p>
            <a:pPr eaLnBrk="1" hangingPunct="1">
              <a:lnSpc>
                <a:spcPct val="110000"/>
              </a:lnSpc>
            </a:pPr>
            <a:r>
              <a:rPr lang="de-DE" altLang="de-DE" sz="3600" b="1" dirty="0" smtClean="0">
                <a:latin typeface="Georgia" panose="02040502050405020303" pitchFamily="18" charset="0"/>
              </a:rPr>
              <a:t>Initiative Lieferkettengesetz</a:t>
            </a:r>
            <a:endParaRPr lang="de-DE" altLang="de-DE" sz="3600" b="1" dirty="0">
              <a:latin typeface="Georgia" panose="02040502050405020303" pitchFamily="18" charset="0"/>
            </a:endParaRPr>
          </a:p>
          <a:p>
            <a:pPr eaLnBrk="1" hangingPunct="1">
              <a:lnSpc>
                <a:spcPct val="110000"/>
              </a:lnSpc>
            </a:pPr>
            <a:endParaRPr lang="de-DE" altLang="de-DE" sz="3600" b="1" dirty="0">
              <a:latin typeface="Georgia" panose="02040502050405020303" pitchFamily="18" charset="0"/>
            </a:endParaRPr>
          </a:p>
          <a:p>
            <a:pPr eaLnBrk="1" hangingPunct="1">
              <a:lnSpc>
                <a:spcPct val="110000"/>
              </a:lnSpc>
            </a:pPr>
            <a:r>
              <a:rPr lang="de-DE" altLang="de-DE" sz="2500" b="1" dirty="0" smtClean="0">
                <a:latin typeface="Georgia" panose="02040502050405020303" pitchFamily="18" charset="0"/>
              </a:rPr>
              <a:t>Berlin, </a:t>
            </a:r>
            <a:fld id="{F5795687-B09C-4D50-A584-A47691D3E9D8}" type="datetime1">
              <a:rPr lang="de-DE" altLang="de-DE" sz="2500" b="1">
                <a:latin typeface="Georgia" panose="02040502050405020303" pitchFamily="18" charset="0"/>
              </a:rPr>
              <a:pPr eaLnBrk="1" hangingPunct="1">
                <a:lnSpc>
                  <a:spcPct val="110000"/>
                </a:lnSpc>
              </a:pPr>
              <a:t>26.09.2019</a:t>
            </a:fld>
            <a:endParaRPr lang="de-DE" altLang="de-DE" sz="2500" b="1" dirty="0">
              <a:latin typeface="Georgia" panose="02040502050405020303" pitchFamily="18" charset="0"/>
            </a:endParaRPr>
          </a:p>
        </p:txBody>
      </p:sp>
    </p:spTree>
    <p:extLst>
      <p:ext uri="{BB962C8B-B14F-4D97-AF65-F5344CB8AC3E}">
        <p14:creationId xmlns:p14="http://schemas.microsoft.com/office/powerpoint/2010/main" val="34109807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3222720" y="1326872"/>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a:solidFill>
                  <a:srgbClr val="000000"/>
                </a:solidFill>
                <a:latin typeface="Georgia" panose="02040502050405020303" pitchFamily="18" charset="0"/>
                <a:ea typeface="Helvetica Neue"/>
              </a:rPr>
              <a:t>Bislang wird rücksichtsloses Handeln von Unternehmen finanziell belohnt. Manche Unternehmen engagieren sich schon jetzt verstärkt für die Achtung der Menschenrechte und den Umweltschutz. Diese Unternehmen dürfen nicht länger gegenüber verantwortungsloser Konkurrenz benachteiligt werden. Die Initiative Lieferkettengesetz will, dass alle Unternehmen Menschenrechte und Umweltstandards achten.</a:t>
            </a:r>
            <a:endParaRPr lang="en-US" sz="1600" b="0" strike="noStrike" spc="-1">
              <a:latin typeface="Georgia" panose="02040502050405020303" pitchFamily="18" charset="0"/>
            </a:endParaRPr>
          </a:p>
        </p:txBody>
      </p:sp>
      <p:sp>
        <p:nvSpPr>
          <p:cNvPr id="414" name="CustomShape 2"/>
          <p:cNvSpPr/>
          <p:nvPr/>
        </p:nvSpPr>
        <p:spPr>
          <a:xfrm>
            <a:off x="239760" y="-193408"/>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E66507"/>
                </a:solidFill>
                <a:latin typeface="Georgia" panose="02040502050405020303" pitchFamily="18" charset="0"/>
                <a:ea typeface="Arial Black"/>
              </a:rPr>
              <a:t>Kein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Vorteil</a:t>
            </a:r>
            <a:r>
              <a:rPr lang="en-US" sz="2000" b="1" strike="noStrike" spc="-89" dirty="0">
                <a:solidFill>
                  <a:srgbClr val="E66507"/>
                </a:solidFill>
                <a:latin typeface="Georgia" panose="02040502050405020303" pitchFamily="18" charset="0"/>
                <a:ea typeface="Arial Black"/>
              </a:rPr>
              <a:t> für </a:t>
            </a:r>
            <a:r>
              <a:rPr lang="en-US" sz="2000" b="1" strike="noStrike" spc="-89" dirty="0" err="1">
                <a:solidFill>
                  <a:srgbClr val="E66507"/>
                </a:solidFill>
                <a:latin typeface="Georgia" panose="02040502050405020303" pitchFamily="18" charset="0"/>
                <a:ea typeface="Arial Black"/>
              </a:rPr>
              <a:t>verantwortungslose</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Unternehmen</a:t>
            </a:r>
            <a:r>
              <a:rPr lang="en-US" sz="2000" b="1" strike="noStrike" spc="-89" dirty="0">
                <a:solidFill>
                  <a:srgbClr val="E66507"/>
                </a:solidFill>
                <a:latin typeface="Georgia" panose="02040502050405020303" pitchFamily="18" charset="0"/>
                <a:ea typeface="Arial Black"/>
              </a:rPr>
              <a:t>!</a:t>
            </a:r>
            <a:endParaRPr lang="en-US" sz="2000" b="0" strike="noStrike" spc="-1" dirty="0">
              <a:solidFill>
                <a:srgbClr val="E66507"/>
              </a:solidFill>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3222720" y="1317799"/>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a:solidFill>
                  <a:srgbClr val="000000"/>
                </a:solidFill>
                <a:latin typeface="Georgia" panose="02040502050405020303" pitchFamily="18" charset="0"/>
                <a:ea typeface="Helvetica Neue"/>
              </a:rPr>
              <a:t>Die meisten Menschen wollen keine Produkte kaufen, in denen Kinderarbeit oder zerstörte Regenwälder stecken. Verbraucher*innen dürfen nicht länger vor die falsche Wahl gestellt werden, denn Menschenrechte und der Schutz unserer natürlichen Lebensgrundlagen sind nicht verhandelbar. Dafür braucht es einen gesetzlichen Rahmen, der alle Unternehmen auf den Schutz von Mensch und Umwelt verpflichtet! </a:t>
            </a:r>
            <a:endParaRPr lang="en-US" sz="1600" b="0" strike="noStrike" spc="-1">
              <a:latin typeface="Georgia" panose="02040502050405020303" pitchFamily="18" charset="0"/>
            </a:endParaRPr>
          </a:p>
          <a:p>
            <a:pPr>
              <a:lnSpc>
                <a:spcPct val="100000"/>
              </a:lnSpc>
              <a:spcBef>
                <a:spcPts val="300"/>
              </a:spcBef>
            </a:pPr>
            <a:r>
              <a:rPr lang="en-US" sz="1600" b="0" strike="noStrike" spc="-1">
                <a:solidFill>
                  <a:srgbClr val="000000"/>
                </a:solidFill>
                <a:latin typeface="Georgia" panose="02040502050405020303" pitchFamily="18" charset="0"/>
                <a:ea typeface="Helvetica Neue"/>
              </a:rPr>
              <a:t> </a:t>
            </a:r>
            <a:endParaRPr lang="en-US" sz="1600" b="0" strike="noStrike" spc="-1">
              <a:latin typeface="Georgia" panose="02040502050405020303" pitchFamily="18" charset="0"/>
            </a:endParaRPr>
          </a:p>
        </p:txBody>
      </p:sp>
      <p:sp>
        <p:nvSpPr>
          <p:cNvPr id="417" name="CustomShape 2"/>
          <p:cNvSpPr/>
          <p:nvPr/>
        </p:nvSpPr>
        <p:spPr>
          <a:xfrm>
            <a:off x="239760" y="-202481"/>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E66507"/>
                </a:solidFill>
                <a:latin typeface="Georgia" panose="02040502050405020303" pitchFamily="18" charset="0"/>
                <a:ea typeface="Arial Black"/>
              </a:rPr>
              <a:t>Verantwortung</a:t>
            </a:r>
            <a:r>
              <a:rPr lang="en-US" sz="2000" b="1" strike="noStrike" spc="-89" dirty="0">
                <a:solidFill>
                  <a:srgbClr val="E66507"/>
                </a:solidFill>
                <a:latin typeface="Georgia" panose="02040502050405020303" pitchFamily="18" charset="0"/>
                <a:ea typeface="Arial Black"/>
              </a:rPr>
              <a:t> </a:t>
            </a:r>
            <a:endParaRPr lang="en-US" sz="2000" b="0" strike="noStrike" spc="-1" dirty="0">
              <a:solidFill>
                <a:srgbClr val="E66507"/>
              </a:solidFill>
              <a:latin typeface="Georgia" panose="02040502050405020303" pitchFamily="18" charset="0"/>
            </a:endParaRPr>
          </a:p>
          <a:p>
            <a:pPr algn="r">
              <a:lnSpc>
                <a:spcPct val="100000"/>
              </a:lnSpc>
            </a:pPr>
            <a:r>
              <a:rPr lang="en-US" sz="2000" b="1" strike="noStrike" spc="-89" dirty="0" err="1">
                <a:solidFill>
                  <a:srgbClr val="E66507"/>
                </a:solidFill>
                <a:latin typeface="Georgia" panose="02040502050405020303" pitchFamily="18" charset="0"/>
                <a:ea typeface="Arial Black"/>
              </a:rPr>
              <a:t>nicht</a:t>
            </a:r>
            <a:r>
              <a:rPr lang="en-US" sz="2000" b="1" strike="noStrike" spc="-89" dirty="0">
                <a:solidFill>
                  <a:srgbClr val="E66507"/>
                </a:solidFill>
                <a:latin typeface="Georgia" panose="02040502050405020303" pitchFamily="18" charset="0"/>
                <a:ea typeface="Arial Black"/>
              </a:rPr>
              <a:t> auf </a:t>
            </a:r>
            <a:r>
              <a:rPr lang="en-US" sz="2000" b="1" strike="noStrike" spc="-89" dirty="0" err="1">
                <a:solidFill>
                  <a:srgbClr val="E66507"/>
                </a:solidFill>
                <a:latin typeface="Georgia" panose="02040502050405020303" pitchFamily="18" charset="0"/>
                <a:ea typeface="Arial Black"/>
              </a:rPr>
              <a:t>Verbraucher</a:t>
            </a:r>
            <a:r>
              <a:rPr lang="en-US" sz="2000" b="1" strike="noStrike" spc="-89" dirty="0">
                <a:solidFill>
                  <a:srgbClr val="E66507"/>
                </a:solidFill>
                <a:latin typeface="Georgia" panose="02040502050405020303" pitchFamily="18" charset="0"/>
                <a:ea typeface="Arial Black"/>
              </a:rPr>
              <a:t>*</a:t>
            </a:r>
            <a:r>
              <a:rPr lang="en-US" sz="2000" b="1" strike="noStrike" spc="-89" dirty="0" err="1">
                <a:solidFill>
                  <a:srgbClr val="E66507"/>
                </a:solidFill>
                <a:latin typeface="Georgia" panose="02040502050405020303" pitchFamily="18" charset="0"/>
                <a:ea typeface="Arial Black"/>
              </a:rPr>
              <a:t>innen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abwälzen</a:t>
            </a:r>
            <a:r>
              <a:rPr lang="en-US" sz="2000" b="1" strike="noStrike" spc="-89" dirty="0">
                <a:solidFill>
                  <a:srgbClr val="E66507"/>
                </a:solidFill>
                <a:latin typeface="Georgia" panose="02040502050405020303" pitchFamily="18" charset="0"/>
                <a:ea typeface="Arial Black"/>
              </a:rPr>
              <a:t>!</a:t>
            </a:r>
            <a:endParaRPr lang="en-US" sz="2000" b="0" strike="noStrike" spc="-1" dirty="0">
              <a:solidFill>
                <a:srgbClr val="E66507"/>
              </a:solidFill>
              <a:latin typeface="Georgia" panose="02040502050405020303" pitchFamily="18" charset="0"/>
            </a:endParaRPr>
          </a:p>
        </p:txBody>
      </p:sp>
      <p:sp>
        <p:nvSpPr>
          <p:cNvPr id="418" name="CustomShape 3"/>
          <p:cNvSpPr/>
          <p:nvPr/>
        </p:nvSpPr>
        <p:spPr>
          <a:xfrm>
            <a:off x="3088080" y="5418708"/>
            <a:ext cx="4570560" cy="4602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800" b="0" strike="noStrike" spc="-1">
                <a:solidFill>
                  <a:srgbClr val="000000"/>
                </a:solidFill>
                <a:latin typeface="Georgia" panose="02040502050405020303" pitchFamily="18" charset="0"/>
                <a:ea typeface="Times New Roman"/>
              </a:rPr>
              <a:t>Eine Jeanshose der Marke „Okay“ (Eigenmarke von KiK) in den Trümmern der der Textilfabrik Ali Enterprises. An diesen Hosen arbeiteten die Näher*innen, als der Brand ausbrach.</a:t>
            </a:r>
            <a:endParaRPr lang="en-US" sz="800" b="0" strike="noStrike" spc="-1">
              <a:latin typeface="Georgia" panose="02040502050405020303" pitchFamily="18" charset="0"/>
            </a:endParaRPr>
          </a:p>
          <a:p>
            <a:pPr>
              <a:lnSpc>
                <a:spcPct val="100000"/>
              </a:lnSpc>
            </a:pPr>
            <a:r>
              <a:rPr lang="en-US" sz="800" b="0" strike="noStrike" spc="-1">
                <a:solidFill>
                  <a:srgbClr val="000000"/>
                </a:solidFill>
                <a:latin typeface="Georgia" panose="02040502050405020303" pitchFamily="18" charset="0"/>
                <a:ea typeface="Times New Roman"/>
              </a:rPr>
              <a:t>Copyright: ECCHR</a:t>
            </a:r>
            <a:endParaRPr lang="en-US" sz="800" b="0" strike="noStrike" spc="-1">
              <a:latin typeface="Georgia" panose="02040502050405020303" pitchFamily="18" charset="0"/>
            </a:endParaRPr>
          </a:p>
        </p:txBody>
      </p:sp>
      <p:pic>
        <p:nvPicPr>
          <p:cNvPr id="419" name="Picture 3"/>
          <p:cNvPicPr/>
          <p:nvPr/>
        </p:nvPicPr>
        <p:blipFill>
          <a:blip r:embed="rId2"/>
          <a:srcRect l="14716" r="14716"/>
          <a:stretch/>
        </p:blipFill>
        <p:spPr>
          <a:xfrm>
            <a:off x="0" y="2607890"/>
            <a:ext cx="3086280" cy="3279960"/>
          </a:xfrm>
          <a:prstGeom prst="rect">
            <a:avLst/>
          </a:prstGeom>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CustomShape 1"/>
          <p:cNvSpPr/>
          <p:nvPr/>
        </p:nvSpPr>
        <p:spPr>
          <a:xfrm>
            <a:off x="3222720" y="1326861"/>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Angehörige</a:t>
            </a:r>
            <a:r>
              <a:rPr lang="en-US" sz="1600" b="0" strike="noStrike" spc="-1" dirty="0">
                <a:solidFill>
                  <a:srgbClr val="000000"/>
                </a:solidFill>
                <a:latin typeface="Georgia" panose="02040502050405020303" pitchFamily="18" charset="0"/>
                <a:ea typeface="Helvetica Neue"/>
              </a:rPr>
              <a:t> von </a:t>
            </a:r>
            <a:r>
              <a:rPr lang="en-US" sz="1600" b="0" strike="noStrike" spc="-1" dirty="0" err="1">
                <a:solidFill>
                  <a:srgbClr val="000000"/>
                </a:solidFill>
                <a:latin typeface="Georgia" panose="02040502050405020303" pitchFamily="18" charset="0"/>
                <a:ea typeface="Helvetica Neue"/>
              </a:rPr>
              <a:t>Todesopfern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wie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KiK</a:t>
            </a:r>
            <a:r>
              <a:rPr lang="en-US" sz="1600" b="0" strike="noStrike" spc="-1" dirty="0">
                <a:solidFill>
                  <a:srgbClr val="000000"/>
                </a:solidFill>
                <a:latin typeface="Georgia" panose="02040502050405020303" pitchFamily="18" charset="0"/>
                <a:ea typeface="Helvetica Neue"/>
              </a:rPr>
              <a:t>-Fall, </a:t>
            </a:r>
            <a:r>
              <a:rPr lang="en-US" sz="1600" b="0" strike="noStrike" spc="-1" dirty="0" err="1">
                <a:solidFill>
                  <a:srgbClr val="000000"/>
                </a:solidFill>
                <a:latin typeface="Georgia" panose="02040502050405020303" pitchFamily="18" charset="0"/>
                <a:ea typeface="Helvetica Neue"/>
              </a:rPr>
              <a:t>müssen</a:t>
            </a:r>
            <a:r>
              <a:rPr lang="en-US" sz="1600" b="0" strike="noStrike" spc="-1" dirty="0">
                <a:solidFill>
                  <a:srgbClr val="000000"/>
                </a:solidFill>
                <a:latin typeface="Georgia" panose="02040502050405020303" pitchFamily="18" charset="0"/>
                <a:ea typeface="Helvetica Neue"/>
              </a:rPr>
              <a:t> oft </a:t>
            </a:r>
            <a:r>
              <a:rPr lang="en-US" sz="1600" b="0" strike="noStrike" spc="-1" dirty="0" err="1">
                <a:solidFill>
                  <a:srgbClr val="000000"/>
                </a:solidFill>
                <a:latin typeface="Georgia" panose="02040502050405020303" pitchFamily="18" charset="0"/>
                <a:ea typeface="Helvetica Neue"/>
              </a:rPr>
              <a:t>nicht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nur</a:t>
            </a:r>
            <a:r>
              <a:rPr lang="en-US" sz="1600" b="0" strike="noStrike" spc="-1" dirty="0">
                <a:solidFill>
                  <a:srgbClr val="000000"/>
                </a:solidFill>
                <a:latin typeface="Georgia" panose="02040502050405020303" pitchFamily="18" charset="0"/>
                <a:ea typeface="Helvetica Neue"/>
              </a:rPr>
              <a:t> den </a:t>
            </a:r>
            <a:r>
              <a:rPr lang="en-US" sz="1600" b="0" strike="noStrike" spc="-1" dirty="0" err="1">
                <a:solidFill>
                  <a:srgbClr val="000000"/>
                </a:solidFill>
                <a:latin typeface="Georgia" panose="02040502050405020303" pitchFamily="18" charset="0"/>
                <a:ea typeface="Helvetica Neue"/>
              </a:rPr>
              <a:t>Verlust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hinnehmen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sondern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stehen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auch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noch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mittellos</a:t>
            </a:r>
            <a:r>
              <a:rPr lang="en-US" sz="1600" b="0" strike="noStrike" spc="-1" dirty="0">
                <a:solidFill>
                  <a:srgbClr val="000000"/>
                </a:solidFill>
                <a:latin typeface="Georgia" panose="02040502050405020303" pitchFamily="18" charset="0"/>
                <a:ea typeface="Helvetica Neue"/>
              </a:rPr>
              <a:t> da. Die Initiative </a:t>
            </a:r>
            <a:r>
              <a:rPr lang="en-US" sz="1600" b="0" strike="noStrike" spc="-1" dirty="0" err="1">
                <a:solidFill>
                  <a:srgbClr val="000000"/>
                </a:solidFill>
                <a:latin typeface="Georgia" panose="02040502050405020303" pitchFamily="18" charset="0"/>
                <a:ea typeface="Helvetica Neue"/>
              </a:rPr>
              <a:t>Lieferkettengesetz</a:t>
            </a:r>
            <a:r>
              <a:rPr lang="en-US" sz="1600" b="0" strike="noStrike" spc="-1" dirty="0">
                <a:solidFill>
                  <a:srgbClr val="000000"/>
                </a:solidFill>
                <a:latin typeface="Georgia" panose="02040502050405020303" pitchFamily="18" charset="0"/>
                <a:ea typeface="Helvetica Neue"/>
              </a:rPr>
              <a:t> will, </a:t>
            </a:r>
            <a:r>
              <a:rPr lang="en-US" sz="1600" b="0" strike="noStrike" spc="-1" dirty="0" err="1">
                <a:solidFill>
                  <a:srgbClr val="000000"/>
                </a:solidFill>
                <a:latin typeface="Georgia" panose="02040502050405020303" pitchFamily="18" charset="0"/>
                <a:ea typeface="Helvetica Neue"/>
              </a:rPr>
              <a:t>dass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Betroffene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oder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ihre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Angehörigen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auch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vor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deutschen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Gerichten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Entschädigung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einklagen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können</a:t>
            </a: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wenn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seinen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menschenrechtlichen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Pflichten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nicht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nachgekommen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ist</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p:txBody>
      </p:sp>
      <p:sp>
        <p:nvSpPr>
          <p:cNvPr id="421" name="CustomShape 2"/>
          <p:cNvSpPr/>
          <p:nvPr/>
        </p:nvSpPr>
        <p:spPr>
          <a:xfrm>
            <a:off x="239760" y="105337"/>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E66507"/>
                </a:solidFill>
                <a:latin typeface="Georgia" panose="02040502050405020303" pitchFamily="18" charset="0"/>
                <a:ea typeface="Arial Black"/>
              </a:rPr>
              <a:t>Betroffene</a:t>
            </a:r>
            <a:r>
              <a:rPr lang="en-US" sz="2000" b="1" strike="noStrike" spc="-89" dirty="0">
                <a:solidFill>
                  <a:srgbClr val="E66507"/>
                </a:solidFill>
                <a:latin typeface="Georgia" panose="02040502050405020303" pitchFamily="18" charset="0"/>
                <a:ea typeface="Arial Black"/>
              </a:rPr>
              <a:t> von </a:t>
            </a:r>
            <a:r>
              <a:rPr lang="en-US" sz="2000" b="1" strike="noStrike" spc="-89" dirty="0" err="1">
                <a:solidFill>
                  <a:srgbClr val="E66507"/>
                </a:solidFill>
                <a:latin typeface="Georgia" panose="02040502050405020303" pitchFamily="18" charset="0"/>
                <a:ea typeface="Arial Black"/>
              </a:rPr>
              <a:t>Menschenrechts-verletzungen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brauchen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Zugang</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zu</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Gerichten</a:t>
            </a:r>
            <a:r>
              <a:rPr lang="en-US" sz="2000" b="1" strike="noStrike" spc="-89" dirty="0">
                <a:solidFill>
                  <a:srgbClr val="E66507"/>
                </a:solidFill>
                <a:latin typeface="Georgia" panose="02040502050405020303" pitchFamily="18" charset="0"/>
                <a:ea typeface="Arial Black"/>
              </a:rPr>
              <a:t> in Deutschland!</a:t>
            </a:r>
            <a:endParaRPr lang="en-US" sz="2000" b="0" strike="noStrike" spc="-1" dirty="0">
              <a:solidFill>
                <a:srgbClr val="E66507"/>
              </a:solidFill>
              <a:latin typeface="Georgia" panose="02040502050405020303" pitchFamily="18" charset="0"/>
            </a:endParaRPr>
          </a:p>
        </p:txBody>
      </p:sp>
      <p:sp>
        <p:nvSpPr>
          <p:cNvPr id="422" name="CustomShape 3"/>
          <p:cNvSpPr/>
          <p:nvPr/>
        </p:nvSpPr>
        <p:spPr>
          <a:xfrm>
            <a:off x="3086280" y="5291747"/>
            <a:ext cx="457056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800" b="0" strike="noStrike" spc="-1" dirty="0" err="1">
                <a:solidFill>
                  <a:srgbClr val="000000"/>
                </a:solidFill>
                <a:latin typeface="Georgia" panose="02040502050405020303" pitchFamily="18" charset="0"/>
                <a:ea typeface="Times New Roman"/>
              </a:rPr>
              <a:t>Saeeda</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Khatoon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erinnert</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bei</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einer</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Gedenkveranstaltung</a:t>
            </a:r>
            <a:r>
              <a:rPr lang="en-US" sz="800" b="0" strike="noStrike" spc="-1" dirty="0">
                <a:solidFill>
                  <a:srgbClr val="000000"/>
                </a:solidFill>
                <a:latin typeface="Georgia" panose="02040502050405020303" pitchFamily="18" charset="0"/>
                <a:ea typeface="Times New Roman"/>
              </a:rPr>
              <a:t> an </a:t>
            </a:r>
            <a:r>
              <a:rPr lang="en-US" sz="800" b="0" strike="noStrike" spc="-1" dirty="0" err="1">
                <a:solidFill>
                  <a:srgbClr val="000000"/>
                </a:solidFill>
                <a:latin typeface="Georgia" panose="02040502050405020303" pitchFamily="18" charset="0"/>
                <a:ea typeface="Times New Roman"/>
              </a:rPr>
              <a:t>ihren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einzigen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Sohn</a:t>
            </a:r>
            <a:r>
              <a:rPr lang="en-US" sz="800" b="0" strike="noStrike" spc="-1" dirty="0">
                <a:solidFill>
                  <a:srgbClr val="000000"/>
                </a:solidFill>
                <a:latin typeface="Georgia" panose="02040502050405020303" pitchFamily="18" charset="0"/>
                <a:ea typeface="Times New Roman"/>
              </a:rPr>
              <a:t>, den </a:t>
            </a:r>
            <a:r>
              <a:rPr lang="en-US" sz="800" b="0" strike="noStrike" spc="-1" dirty="0" err="1">
                <a:solidFill>
                  <a:srgbClr val="000000"/>
                </a:solidFill>
                <a:latin typeface="Georgia" panose="02040502050405020303" pitchFamily="18" charset="0"/>
                <a:ea typeface="Times New Roman"/>
              </a:rPr>
              <a:t>sie</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beim</a:t>
            </a:r>
            <a:r>
              <a:rPr lang="en-US" sz="800" b="0" strike="noStrike" spc="-1" dirty="0">
                <a:solidFill>
                  <a:srgbClr val="000000"/>
                </a:solidFill>
                <a:latin typeface="Georgia" panose="02040502050405020303" pitchFamily="18" charset="0"/>
                <a:ea typeface="Times New Roman"/>
              </a:rPr>
              <a:t> Brand in der </a:t>
            </a:r>
            <a:r>
              <a:rPr lang="en-US" sz="800" b="0" strike="noStrike" spc="-1" dirty="0" err="1">
                <a:solidFill>
                  <a:srgbClr val="000000"/>
                </a:solidFill>
                <a:latin typeface="Georgia" panose="02040502050405020303" pitchFamily="18" charset="0"/>
                <a:ea typeface="Times New Roman"/>
              </a:rPr>
              <a:t>Fabrik</a:t>
            </a:r>
            <a:r>
              <a:rPr lang="en-US" sz="800" b="0" strike="noStrike" spc="-1" dirty="0">
                <a:solidFill>
                  <a:srgbClr val="000000"/>
                </a:solidFill>
                <a:latin typeface="Georgia" panose="02040502050405020303" pitchFamily="18" charset="0"/>
                <a:ea typeface="Times New Roman"/>
              </a:rPr>
              <a:t> Ali Enterprises </a:t>
            </a:r>
            <a:r>
              <a:rPr lang="en-US" sz="800" b="0" strike="noStrike" spc="-1" dirty="0" err="1">
                <a:solidFill>
                  <a:srgbClr val="000000"/>
                </a:solidFill>
                <a:latin typeface="Georgia" panose="02040502050405020303" pitchFamily="18" charset="0"/>
                <a:ea typeface="Times New Roman"/>
              </a:rPr>
              <a:t>verlor</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Sie</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ist</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eine</a:t>
            </a:r>
            <a:r>
              <a:rPr lang="en-US" sz="800" b="0" strike="noStrike" spc="-1" dirty="0">
                <a:solidFill>
                  <a:srgbClr val="000000"/>
                </a:solidFill>
                <a:latin typeface="Georgia" panose="02040502050405020303" pitchFamily="18" charset="0"/>
                <a:ea typeface="Times New Roman"/>
              </a:rPr>
              <a:t> der </a:t>
            </a:r>
            <a:r>
              <a:rPr lang="en-US" sz="800" b="0" strike="noStrike" spc="-1" dirty="0" err="1">
                <a:solidFill>
                  <a:srgbClr val="000000"/>
                </a:solidFill>
                <a:latin typeface="Georgia" panose="02040502050405020303" pitchFamily="18" charset="0"/>
                <a:ea typeface="Times New Roman"/>
              </a:rPr>
              <a:t>Betroffenen</a:t>
            </a:r>
            <a:r>
              <a:rPr lang="en-US" sz="800" b="0" strike="noStrike" spc="-1" dirty="0">
                <a:solidFill>
                  <a:srgbClr val="000000"/>
                </a:solidFill>
                <a:latin typeface="Georgia" panose="02040502050405020303" pitchFamily="18" charset="0"/>
                <a:ea typeface="Times New Roman"/>
              </a:rPr>
              <a:t>, die in Deutschland </a:t>
            </a:r>
            <a:r>
              <a:rPr lang="en-US" sz="800" b="0" strike="noStrike" spc="-1" dirty="0" err="1">
                <a:solidFill>
                  <a:srgbClr val="000000"/>
                </a:solidFill>
                <a:latin typeface="Georgia" panose="02040502050405020303" pitchFamily="18" charset="0"/>
                <a:ea typeface="Times New Roman"/>
              </a:rPr>
              <a:t>gegen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KiK</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vor</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Gericht</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gezogen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sind</a:t>
            </a:r>
            <a:r>
              <a:rPr lang="en-US" sz="800" b="0" strike="noStrike" spc="-1" dirty="0">
                <a:solidFill>
                  <a:srgbClr val="000000"/>
                </a:solidFill>
                <a:latin typeface="Georgia" panose="02040502050405020303" pitchFamily="18" charset="0"/>
                <a:ea typeface="Times New Roman"/>
              </a:rPr>
              <a:t>.</a:t>
            </a:r>
            <a:endParaRPr lang="en-US" sz="800" b="0" strike="noStrike" spc="-1" dirty="0">
              <a:latin typeface="Georgia" panose="02040502050405020303" pitchFamily="18" charset="0"/>
            </a:endParaRPr>
          </a:p>
          <a:p>
            <a:pPr>
              <a:lnSpc>
                <a:spcPct val="100000"/>
              </a:lnSpc>
            </a:pPr>
            <a:r>
              <a:rPr lang="en-US" sz="800" b="0" strike="noStrike" spc="-1" dirty="0">
                <a:solidFill>
                  <a:srgbClr val="000000"/>
                </a:solidFill>
                <a:latin typeface="Georgia" panose="02040502050405020303" pitchFamily="18" charset="0"/>
                <a:ea typeface="Times New Roman"/>
              </a:rPr>
              <a:t>Copyright: ECCHR</a:t>
            </a:r>
            <a:endParaRPr lang="en-US" sz="800" b="0" strike="noStrike" spc="-1" dirty="0">
              <a:latin typeface="Georgia" panose="02040502050405020303" pitchFamily="18" charset="0"/>
            </a:endParaRPr>
          </a:p>
        </p:txBody>
      </p:sp>
      <p:pic>
        <p:nvPicPr>
          <p:cNvPr id="423" name="Picture 2"/>
          <p:cNvPicPr/>
          <p:nvPr/>
        </p:nvPicPr>
        <p:blipFill>
          <a:blip r:embed="rId2"/>
          <a:srcRect l="14705" r="14705"/>
          <a:stretch/>
        </p:blipFill>
        <p:spPr>
          <a:xfrm>
            <a:off x="0" y="2595108"/>
            <a:ext cx="3086280" cy="3279960"/>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3222720" y="1326862"/>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Im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Textil</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Kakao</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oder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Kohlesektor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schließen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in </a:t>
            </a:r>
            <a:r>
              <a:rPr lang="en-US" sz="1600" b="0" strike="noStrike" spc="-1" dirty="0" err="1">
                <a:solidFill>
                  <a:srgbClr val="000000"/>
                </a:solidFill>
                <a:latin typeface="Georgia" panose="02040502050405020303" pitchFamily="18" charset="0"/>
                <a:ea typeface="Helvetica Neue"/>
              </a:rPr>
              <a:t>freiwilligen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Bündnissen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zusammen</a:t>
            </a:r>
            <a:r>
              <a:rPr lang="en-US" sz="1600" b="0" strike="noStrike" spc="-1" dirty="0">
                <a:solidFill>
                  <a:srgbClr val="000000"/>
                </a:solidFill>
                <a:latin typeface="Georgia" panose="02040502050405020303" pitchFamily="18" charset="0"/>
                <a:ea typeface="Helvetica Neue"/>
              </a:rPr>
              <a:t>, um </a:t>
            </a:r>
            <a:r>
              <a:rPr lang="en-US" sz="1600" b="0" strike="noStrike" spc="-1" dirty="0" err="1">
                <a:solidFill>
                  <a:srgbClr val="000000"/>
                </a:solidFill>
                <a:latin typeface="Georgia" panose="02040502050405020303" pitchFamily="18" charset="0"/>
                <a:ea typeface="Helvetica Neue"/>
              </a:rPr>
              <a:t>Produktionsstandards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verbessern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Doch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freiwillige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Initiativen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sind</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häufig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wenig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ambitioniert</a:t>
            </a:r>
            <a:r>
              <a:rPr lang="en-US" sz="1600" b="0" strike="noStrike" spc="-1" dirty="0">
                <a:solidFill>
                  <a:srgbClr val="000000"/>
                </a:solidFill>
                <a:latin typeface="Georgia" panose="02040502050405020303" pitchFamily="18" charset="0"/>
                <a:ea typeface="Helvetica Neue"/>
              </a:rPr>
              <a:t>. Oft </a:t>
            </a:r>
            <a:r>
              <a:rPr lang="en-US" sz="1600" b="0" strike="noStrike" spc="-1" dirty="0" err="1">
                <a:solidFill>
                  <a:srgbClr val="000000"/>
                </a:solidFill>
                <a:latin typeface="Georgia" panose="02040502050405020303" pitchFamily="18" charset="0"/>
                <a:ea typeface="Helvetica Neue"/>
              </a:rPr>
              <a:t>reagieren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nur</a:t>
            </a:r>
            <a:r>
              <a:rPr lang="en-US" sz="1600" b="0" strike="noStrike" spc="-1" dirty="0">
                <a:solidFill>
                  <a:srgbClr val="000000"/>
                </a:solidFill>
                <a:latin typeface="Georgia" panose="02040502050405020303" pitchFamily="18" charset="0"/>
                <a:ea typeface="Helvetica Neue"/>
              </a:rPr>
              <a:t> auf </a:t>
            </a:r>
            <a:r>
              <a:rPr lang="en-US" sz="1600" b="0" strike="noStrike" spc="-1" dirty="0" err="1">
                <a:solidFill>
                  <a:srgbClr val="000000"/>
                </a:solidFill>
                <a:latin typeface="Georgia" panose="02040502050405020303" pitchFamily="18" charset="0"/>
                <a:ea typeface="Helvetica Neue"/>
              </a:rPr>
              <a:t>existierende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Probleme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anstatt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deren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Ursachen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beseitigen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Erst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Gesetz</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kann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Geschäftspraktiken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wirklich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verändern</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p:txBody>
      </p:sp>
      <p:sp>
        <p:nvSpPr>
          <p:cNvPr id="425" name="CustomShape 2"/>
          <p:cNvSpPr/>
          <p:nvPr/>
        </p:nvSpPr>
        <p:spPr>
          <a:xfrm>
            <a:off x="239760" y="-193418"/>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E66507"/>
                </a:solidFill>
                <a:latin typeface="Georgia" panose="02040502050405020303" pitchFamily="18" charset="0"/>
                <a:ea typeface="Arial Black"/>
              </a:rPr>
              <a:t>Freiwillig</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ändern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Unternehmen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zu</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wenig</a:t>
            </a:r>
            <a:r>
              <a:rPr lang="en-US" sz="2000" b="1" strike="noStrike" spc="-89" dirty="0">
                <a:solidFill>
                  <a:srgbClr val="E66507"/>
                </a:solidFill>
                <a:latin typeface="Georgia" panose="02040502050405020303" pitchFamily="18" charset="0"/>
                <a:ea typeface="Arial Black"/>
              </a:rPr>
              <a:t>!</a:t>
            </a:r>
            <a:endParaRPr lang="en-US" sz="2000" b="0" strike="noStrike" spc="-1" dirty="0">
              <a:solidFill>
                <a:srgbClr val="E66507"/>
              </a:solidFill>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250825" y="260350"/>
            <a:ext cx="8642350" cy="5400675"/>
            <a:chOff x="250825" y="260350"/>
            <a:chExt cx="8642350" cy="5400675"/>
          </a:xfrm>
        </p:grpSpPr>
        <p:sp>
          <p:nvSpPr>
            <p:cNvPr id="11"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2" name="Grafik 11" descr="Grafik 4">
              <a:extLst>
                <a:ext uri="{FF2B5EF4-FFF2-40B4-BE49-F238E27FC236}">
                  <a16:creationId xmlns:a16="http://schemas.microsoft.com/office/drawing/2014/main" id="{A26009AF-C770-774C-AF3D-F8CE41B55B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60" y="470779"/>
              <a:ext cx="8031012" cy="4925573"/>
            </a:xfrm>
            <a:prstGeom prst="rect">
              <a:avLst/>
            </a:prstGeom>
            <a:ln w="12700">
              <a:miter lim="400000"/>
            </a:ln>
            <a:effectLst/>
          </p:spPr>
        </p:pic>
      </p:grpSp>
      <p:sp>
        <p:nvSpPr>
          <p:cNvPr id="428" name="CustomShape 1"/>
          <p:cNvSpPr/>
          <p:nvPr/>
        </p:nvSpPr>
        <p:spPr>
          <a:xfrm>
            <a:off x="1622520" y="1558183"/>
            <a:ext cx="6148440" cy="3356640"/>
          </a:xfrm>
          <a:prstGeom prst="rect">
            <a:avLst/>
          </a:prstGeom>
          <a:noFill/>
          <a:ln>
            <a:noFill/>
          </a:ln>
        </p:spPr>
        <p:style>
          <a:lnRef idx="0">
            <a:scrgbClr r="0" g="0" b="0"/>
          </a:lnRef>
          <a:fillRef idx="0">
            <a:scrgbClr r="0" g="0" b="0"/>
          </a:fillRef>
          <a:effectRef idx="0">
            <a:scrgbClr r="0" g="0" b="0"/>
          </a:effectRef>
          <a:fontRef idx="minor"/>
        </p:style>
        <p:txBody>
          <a:bodyPr lIns="46800" tIns="45000" rIns="45720" bIns="45000">
            <a:noAutofit/>
          </a:bodyPr>
          <a:lstStyle/>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Andere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europäische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Länder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haben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bereits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entsprechende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Gesetze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verabschiedet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etwa</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Verbot</a:t>
            </a:r>
            <a:r>
              <a:rPr lang="en-US" sz="1600" b="0" strike="noStrike" spc="-1" dirty="0">
                <a:solidFill>
                  <a:srgbClr val="000000"/>
                </a:solidFill>
                <a:latin typeface="Georgia" panose="02040502050405020303" pitchFamily="18" charset="0"/>
                <a:ea typeface="Helvetica Neue"/>
              </a:rPr>
              <a:t> von </a:t>
            </a:r>
            <a:r>
              <a:rPr lang="en-US" sz="1600" b="0" strike="noStrike" spc="-1" dirty="0" err="1">
                <a:solidFill>
                  <a:srgbClr val="000000"/>
                </a:solidFill>
                <a:latin typeface="Georgia" panose="02040502050405020303" pitchFamily="18" charset="0"/>
                <a:ea typeface="Helvetica Neue"/>
              </a:rPr>
              <a:t>Zwangs</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Kinderarbeit</a:t>
            </a:r>
            <a:r>
              <a:rPr lang="en-US" sz="1600" b="0" strike="noStrike" spc="-1" dirty="0">
                <a:solidFill>
                  <a:srgbClr val="000000"/>
                </a:solidFill>
                <a:latin typeface="Georgia" panose="02040502050405020303" pitchFamily="18" charset="0"/>
                <a:ea typeface="Helvetica Neue"/>
              </a:rPr>
              <a:t> in </a:t>
            </a:r>
            <a:r>
              <a:rPr lang="en-US" sz="1600" b="0" strike="noStrike" spc="-1" dirty="0" err="1">
                <a:solidFill>
                  <a:srgbClr val="000000"/>
                </a:solidFill>
                <a:latin typeface="Georgia" panose="02040502050405020303" pitchFamily="18" charset="0"/>
                <a:ea typeface="Helvetica Neue"/>
              </a:rPr>
              <a:t>Lieferketten</a:t>
            </a:r>
            <a:r>
              <a:rPr lang="en-US" sz="1600" b="0" strike="noStrike" spc="-1" dirty="0">
                <a:solidFill>
                  <a:srgbClr val="000000"/>
                </a:solidFill>
                <a:latin typeface="Georgia" panose="02040502050405020303" pitchFamily="18" charset="0"/>
                <a:ea typeface="Helvetica Neue"/>
              </a:rPr>
              <a:t>. Das </a:t>
            </a:r>
            <a:r>
              <a:rPr lang="en-US" sz="1600" b="0" strike="noStrike" spc="-1" dirty="0" err="1">
                <a:solidFill>
                  <a:srgbClr val="000000"/>
                </a:solidFill>
                <a:latin typeface="Georgia" panose="02040502050405020303" pitchFamily="18" charset="0"/>
                <a:ea typeface="Helvetica Neue"/>
              </a:rPr>
              <a:t>braucht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auch</a:t>
            </a:r>
            <a:r>
              <a:rPr lang="en-US" sz="1600" b="0" strike="noStrike" spc="-1" dirty="0">
                <a:solidFill>
                  <a:srgbClr val="000000"/>
                </a:solidFill>
                <a:latin typeface="Georgia" panose="02040502050405020303" pitchFamily="18" charset="0"/>
                <a:ea typeface="Helvetica Neue"/>
              </a:rPr>
              <a:t> in Deutschland. </a:t>
            </a:r>
            <a:r>
              <a:rPr lang="en-US" sz="1600" b="0" strike="noStrike" spc="-1" dirty="0" err="1">
                <a:solidFill>
                  <a:srgbClr val="000000"/>
                </a:solidFill>
                <a:latin typeface="Georgia" panose="02040502050405020303" pitchFamily="18" charset="0"/>
                <a:ea typeface="Helvetica Neue"/>
              </a:rPr>
              <a:t>Verantwortlich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wirtschaftende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haben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durch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solches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Gesetz</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nichts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befürchten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sollen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nur</a:t>
            </a:r>
            <a:r>
              <a:rPr lang="en-US" sz="1600" b="0" strike="noStrike" spc="-1" dirty="0">
                <a:solidFill>
                  <a:srgbClr val="000000"/>
                </a:solidFill>
                <a:latin typeface="Georgia" panose="02040502050405020303" pitchFamily="18" charset="0"/>
                <a:ea typeface="Helvetica Neue"/>
              </a:rPr>
              <a:t> die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haften</a:t>
            </a:r>
            <a:r>
              <a:rPr lang="en-US" sz="1600" b="0" strike="noStrike" spc="-1" dirty="0">
                <a:solidFill>
                  <a:srgbClr val="000000"/>
                </a:solidFill>
                <a:latin typeface="Georgia" panose="02040502050405020303" pitchFamily="18" charset="0"/>
                <a:ea typeface="Helvetica Neue"/>
              </a:rPr>
              <a:t>, die </a:t>
            </a:r>
            <a:r>
              <a:rPr lang="en-US" sz="1600" b="0" strike="noStrike" spc="-1" dirty="0" err="1">
                <a:solidFill>
                  <a:srgbClr val="000000"/>
                </a:solidFill>
                <a:latin typeface="Georgia" panose="02040502050405020303" pitchFamily="18" charset="0"/>
                <a:ea typeface="Helvetica Neue"/>
              </a:rPr>
              <a:t>nicht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genug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getan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haben</a:t>
            </a:r>
            <a:r>
              <a:rPr lang="en-US" sz="1600" b="0" strike="noStrike" spc="-1" dirty="0">
                <a:solidFill>
                  <a:srgbClr val="000000"/>
                </a:solidFill>
                <a:latin typeface="Georgia" panose="02040502050405020303" pitchFamily="18" charset="0"/>
                <a:ea typeface="Helvetica Neue"/>
              </a:rPr>
              <a:t>, um </a:t>
            </a:r>
            <a:r>
              <a:rPr lang="en-US" sz="1600" b="0" strike="noStrike" spc="-1" dirty="0" err="1">
                <a:solidFill>
                  <a:srgbClr val="000000"/>
                </a:solidFill>
                <a:latin typeface="Georgia" panose="02040502050405020303" pitchFamily="18" charset="0"/>
                <a:ea typeface="Helvetica Neue"/>
              </a:rPr>
              <a:t>Schäden</a:t>
            </a:r>
            <a:r>
              <a:rPr lang="en-US" sz="1600" b="0" strike="noStrike" spc="-1" dirty="0">
                <a:solidFill>
                  <a:srgbClr val="000000"/>
                </a:solidFill>
                <a:latin typeface="Georgia" panose="02040502050405020303" pitchFamily="18" charset="0"/>
                <a:ea typeface="Helvetica Neue"/>
              </a:rPr>
              <a:t> an Mensch und Umwelt </a:t>
            </a:r>
            <a:r>
              <a:rPr lang="en-US" sz="1600" b="0" strike="noStrike" spc="-1" dirty="0" err="1">
                <a:solidFill>
                  <a:srgbClr val="000000"/>
                </a:solidFill>
                <a:latin typeface="Georgia" panose="02040502050405020303" pitchFamily="18" charset="0"/>
                <a:ea typeface="Helvetica Neue"/>
              </a:rPr>
              <a:t>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verhindern</a:t>
            </a:r>
            <a:r>
              <a:rPr lang="en-US" sz="1600" b="0" strike="noStrike" spc="-1" dirty="0">
                <a:solidFill>
                  <a:srgbClr val="000000"/>
                </a:solidFill>
                <a:latin typeface="Georgia" panose="02040502050405020303" pitchFamily="18" charset="0"/>
                <a:ea typeface="Helvetica Neue"/>
              </a:rPr>
              <a:t>. Das </a:t>
            </a:r>
            <a:r>
              <a:rPr lang="en-US" sz="1600" b="0" strike="noStrike" spc="-1" dirty="0" err="1">
                <a:solidFill>
                  <a:srgbClr val="000000"/>
                </a:solidFill>
                <a:latin typeface="Georgia" panose="02040502050405020303" pitchFamily="18" charset="0"/>
                <a:ea typeface="Helvetica Neue"/>
              </a:rPr>
              <a:t>ist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eine</a:t>
            </a:r>
            <a:r>
              <a:rPr lang="en-US" sz="1600" b="0" strike="noStrike" spc="-1" dirty="0">
                <a:solidFill>
                  <a:srgbClr val="000000"/>
                </a:solidFill>
                <a:latin typeface="Georgia" panose="02040502050405020303" pitchFamily="18" charset="0"/>
                <a:ea typeface="Helvetica Neue"/>
              </a:rPr>
              <a:t> faire </a:t>
            </a:r>
            <a:r>
              <a:rPr lang="en-US" sz="1600" b="0" strike="noStrike" spc="-1" dirty="0" err="1">
                <a:solidFill>
                  <a:srgbClr val="000000"/>
                </a:solidFill>
                <a:latin typeface="Georgia" panose="02040502050405020303" pitchFamily="18" charset="0"/>
                <a:ea typeface="Helvetica Neue"/>
              </a:rPr>
              <a:t>Regelung</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r>
              <a:rPr lang="en-US" sz="1600" b="1" strike="noStrike" spc="-1" dirty="0" smtClean="0">
                <a:solidFill>
                  <a:schemeClr val="bg1"/>
                </a:solidFill>
                <a:latin typeface="Georgia" panose="02040502050405020303" pitchFamily="18" charset="0"/>
                <a:ea typeface="Helvetica Neue"/>
              </a:rPr>
              <a:t>Brot für die Welt </a:t>
            </a:r>
            <a:r>
              <a:rPr lang="en-US" sz="1600" b="1" strike="noStrike" spc="-1" dirty="0" err="1" smtClean="0">
                <a:solidFill>
                  <a:schemeClr val="bg1"/>
                </a:solidFill>
                <a:latin typeface="Georgia" panose="02040502050405020303" pitchFamily="18" charset="0"/>
                <a:ea typeface="Helvetica Neue"/>
              </a:rPr>
              <a:t>fordert</a:t>
            </a:r>
            <a:r>
              <a:rPr lang="en-US" sz="1600" b="1" strike="noStrike" spc="-1" dirty="0" smtClean="0">
                <a:solidFill>
                  <a:schemeClr val="bg1"/>
                </a:solidFill>
                <a:latin typeface="Georgia" panose="02040502050405020303" pitchFamily="18" charset="0"/>
                <a:ea typeface="Helvetica Neue"/>
              </a:rPr>
              <a:t> </a:t>
            </a:r>
            <a:r>
              <a:rPr lang="en-US" sz="1600" b="1" strike="noStrike" spc="-1" dirty="0" err="1" smtClean="0">
                <a:solidFill>
                  <a:schemeClr val="bg1"/>
                </a:solidFill>
                <a:latin typeface="Georgia" panose="02040502050405020303" pitchFamily="18" charset="0"/>
                <a:ea typeface="Helvetica Neue"/>
              </a:rPr>
              <a:t>deshalb</a:t>
            </a:r>
            <a:r>
              <a:rPr lang="en-US" sz="1600" b="1" strike="noStrike" spc="-1" dirty="0" smtClean="0">
                <a:solidFill>
                  <a:schemeClr val="bg1"/>
                </a:solidFill>
                <a:latin typeface="Georgia" panose="02040502050405020303" pitchFamily="18" charset="0"/>
                <a:ea typeface="Helvetica Neue"/>
              </a:rPr>
              <a:t> </a:t>
            </a:r>
            <a:r>
              <a:rPr lang="en-US" sz="1600" b="1" strike="noStrike" spc="-1" dirty="0" err="1" smtClean="0">
                <a:solidFill>
                  <a:schemeClr val="bg1"/>
                </a:solidFill>
                <a:latin typeface="Georgia" panose="02040502050405020303" pitchFamily="18" charset="0"/>
                <a:ea typeface="Helvetica Neue"/>
              </a:rPr>
              <a:t>zusammen</a:t>
            </a:r>
            <a:r>
              <a:rPr lang="en-US" sz="1600" b="1" strike="noStrike" spc="-1" dirty="0" smtClean="0">
                <a:solidFill>
                  <a:schemeClr val="bg1"/>
                </a:solidFill>
                <a:latin typeface="Georgia" panose="02040502050405020303" pitchFamily="18" charset="0"/>
                <a:ea typeface="Helvetica Neue"/>
              </a:rPr>
              <a:t> </a:t>
            </a:r>
            <a:r>
              <a:rPr lang="en-US" sz="1600" b="1" strike="noStrike" spc="-1" dirty="0" err="1" smtClean="0">
                <a:solidFill>
                  <a:schemeClr val="bg1"/>
                </a:solidFill>
                <a:latin typeface="Georgia" panose="02040502050405020303" pitchFamily="18" charset="0"/>
                <a:ea typeface="Helvetica Neue"/>
              </a:rPr>
              <a:t>mit</a:t>
            </a:r>
            <a:r>
              <a:rPr lang="en-US" sz="1600" b="1" strike="noStrike" spc="-1" dirty="0" smtClean="0">
                <a:solidFill>
                  <a:schemeClr val="bg1"/>
                </a:solidFill>
                <a:latin typeface="Georgia" panose="02040502050405020303" pitchFamily="18" charset="0"/>
                <a:ea typeface="Helvetica Neue"/>
              </a:rPr>
              <a:t> der Initiative </a:t>
            </a:r>
            <a:r>
              <a:rPr lang="en-US" sz="1600" b="1" strike="noStrike" spc="-1" dirty="0" err="1" smtClean="0">
                <a:solidFill>
                  <a:schemeClr val="bg1"/>
                </a:solidFill>
                <a:latin typeface="Georgia" panose="02040502050405020303" pitchFamily="18" charset="0"/>
                <a:ea typeface="Helvetica Neue"/>
              </a:rPr>
              <a:t>Lieferkettengesetz</a:t>
            </a:r>
            <a:r>
              <a:rPr lang="en-US" sz="1600" b="1" strike="noStrike" spc="-1" dirty="0" smtClean="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dass</a:t>
            </a:r>
            <a:r>
              <a:rPr lang="en-US" sz="1600" b="1" strike="noStrike" spc="-1" dirty="0">
                <a:solidFill>
                  <a:schemeClr val="bg1"/>
                </a:solidFill>
                <a:latin typeface="Georgia" panose="02040502050405020303" pitchFamily="18" charset="0"/>
                <a:ea typeface="Helvetica Neue"/>
              </a:rPr>
              <a:t> die </a:t>
            </a:r>
            <a:r>
              <a:rPr lang="en-US" sz="1600" b="1" strike="noStrike" spc="-1" dirty="0" err="1">
                <a:solidFill>
                  <a:schemeClr val="bg1"/>
                </a:solidFill>
                <a:latin typeface="Georgia" panose="02040502050405020303" pitchFamily="18" charset="0"/>
                <a:ea typeface="Helvetica Neue"/>
              </a:rPr>
              <a:t>Bundesregierung</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ein</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Gesetz</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zu</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Sorgfaltspflichten</a:t>
            </a:r>
            <a:r>
              <a:rPr lang="en-US" sz="1600" b="1" strike="noStrike" spc="-1" dirty="0">
                <a:solidFill>
                  <a:schemeClr val="bg1"/>
                </a:solidFill>
                <a:latin typeface="Georgia" panose="02040502050405020303" pitchFamily="18" charset="0"/>
                <a:ea typeface="Helvetica Neue"/>
              </a:rPr>
              <a:t> von </a:t>
            </a:r>
            <a:r>
              <a:rPr lang="en-US" sz="1600" b="1" strike="noStrike" spc="-1" dirty="0" err="1">
                <a:solidFill>
                  <a:schemeClr val="bg1"/>
                </a:solidFill>
                <a:latin typeface="Georgia" panose="02040502050405020303" pitchFamily="18" charset="0"/>
                <a:ea typeface="Helvetica Neue"/>
              </a:rPr>
              <a:t>Unternehmen</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beschließt</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Zum</a:t>
            </a:r>
            <a:r>
              <a:rPr lang="en-US" sz="1600" b="1" strike="noStrike" spc="-1" dirty="0">
                <a:solidFill>
                  <a:schemeClr val="bg1"/>
                </a:solidFill>
                <a:latin typeface="Georgia" panose="02040502050405020303" pitchFamily="18" charset="0"/>
                <a:ea typeface="Helvetica Neue"/>
              </a:rPr>
              <a:t> </a:t>
            </a:r>
            <a:r>
              <a:rPr lang="en-US" sz="1600" b="1" strike="noStrike" spc="-1" dirty="0" err="1">
                <a:solidFill>
                  <a:schemeClr val="bg1"/>
                </a:solidFill>
                <a:latin typeface="Georgia" panose="02040502050405020303" pitchFamily="18" charset="0"/>
                <a:ea typeface="Helvetica Neue"/>
              </a:rPr>
              <a:t>Schutz</a:t>
            </a:r>
            <a:r>
              <a:rPr lang="en-US" sz="1600" b="1" strike="noStrike" spc="-1" dirty="0">
                <a:solidFill>
                  <a:schemeClr val="bg1"/>
                </a:solidFill>
                <a:latin typeface="Georgia" panose="02040502050405020303" pitchFamily="18" charset="0"/>
                <a:ea typeface="Helvetica Neue"/>
              </a:rPr>
              <a:t> der Menschen und der Umwelt.</a:t>
            </a:r>
            <a:r>
              <a:rPr lang="en-US" sz="1600" b="0" strike="noStrike" spc="-1" dirty="0">
                <a:solidFill>
                  <a:schemeClr val="bg1"/>
                </a:solidFill>
                <a:latin typeface="Georgia" panose="02040502050405020303" pitchFamily="18" charset="0"/>
                <a:ea typeface="Helvetica Neue"/>
              </a:rPr>
              <a:t> </a:t>
            </a:r>
            <a:endParaRPr lang="en-US" sz="1600" b="0" strike="noStrike" spc="-1" dirty="0">
              <a:solidFill>
                <a:schemeClr val="bg1"/>
              </a:solidFill>
              <a:latin typeface="Georgia" panose="02040502050405020303" pitchFamily="18" charset="0"/>
            </a:endParaRPr>
          </a:p>
        </p:txBody>
      </p:sp>
      <p:sp>
        <p:nvSpPr>
          <p:cNvPr id="429" name="CustomShape 2"/>
          <p:cNvSpPr/>
          <p:nvPr/>
        </p:nvSpPr>
        <p:spPr>
          <a:xfrm>
            <a:off x="1622520" y="973173"/>
            <a:ext cx="6148440" cy="381383"/>
          </a:xfrm>
          <a:prstGeom prst="rect">
            <a:avLst/>
          </a:prstGeom>
          <a:noFill/>
          <a:ln>
            <a:noFill/>
          </a:ln>
        </p:spPr>
        <p:style>
          <a:lnRef idx="0">
            <a:scrgbClr r="0" g="0" b="0"/>
          </a:lnRef>
          <a:fillRef idx="0">
            <a:scrgbClr r="0" g="0" b="0"/>
          </a:fillRef>
          <a:effectRef idx="0">
            <a:scrgbClr r="0" g="0" b="0"/>
          </a:effectRef>
          <a:fontRef idx="minor"/>
        </p:style>
        <p:txBody>
          <a:bodyPr lIns="46800" tIns="45000" rIns="90000" bIns="45000" anchor="b">
            <a:noAutofit/>
          </a:bodyPr>
          <a:lstStyle/>
          <a:p>
            <a:pPr>
              <a:lnSpc>
                <a:spcPct val="100000"/>
              </a:lnSpc>
            </a:pPr>
            <a:r>
              <a:rPr lang="en-US" sz="2000" b="1" strike="noStrike" spc="-89" dirty="0">
                <a:solidFill>
                  <a:srgbClr val="000000"/>
                </a:solidFill>
                <a:latin typeface="Georgia" panose="02040502050405020303" pitchFamily="18" charset="0"/>
                <a:ea typeface="Arial Black"/>
              </a:rPr>
              <a:t>Die </a:t>
            </a:r>
            <a:r>
              <a:rPr lang="en-US" sz="2000" b="1" strike="noStrike" spc="-89" dirty="0" err="1">
                <a:solidFill>
                  <a:srgbClr val="000000"/>
                </a:solidFill>
                <a:latin typeface="Georgia" panose="02040502050405020303" pitchFamily="18" charset="0"/>
                <a:ea typeface="Arial Black"/>
              </a:rPr>
              <a:t>Lösung</a:t>
            </a:r>
            <a:r>
              <a:rPr lang="en-US" sz="2000" b="1" strike="noStrike" spc="-89" dirty="0">
                <a:solidFill>
                  <a:srgbClr val="000000"/>
                </a:solidFill>
                <a:latin typeface="Georgia" panose="02040502050405020303" pitchFamily="18" charset="0"/>
                <a:ea typeface="Arial Black"/>
              </a:rPr>
              <a:t>? </a:t>
            </a:r>
            <a:r>
              <a:rPr lang="en-US" sz="2000" b="1" strike="noStrike" spc="-89" dirty="0" err="1">
                <a:solidFill>
                  <a:srgbClr val="000000"/>
                </a:solidFill>
                <a:latin typeface="Georgia" panose="02040502050405020303" pitchFamily="18" charset="0"/>
                <a:ea typeface="Arial Black"/>
              </a:rPr>
              <a:t>Ein</a:t>
            </a:r>
            <a:r>
              <a:rPr lang="en-US" sz="2000" b="1" strike="noStrike" spc="-89" dirty="0">
                <a:solidFill>
                  <a:srgbClr val="000000"/>
                </a:solidFill>
                <a:latin typeface="Georgia" panose="02040502050405020303" pitchFamily="18" charset="0"/>
                <a:ea typeface="Arial Black"/>
              </a:rPr>
              <a:t> </a:t>
            </a:r>
            <a:r>
              <a:rPr lang="en-US" sz="2000" b="1" strike="noStrike" spc="-89" dirty="0" err="1">
                <a:solidFill>
                  <a:srgbClr val="000000"/>
                </a:solidFill>
                <a:latin typeface="Georgia" panose="02040502050405020303" pitchFamily="18" charset="0"/>
                <a:ea typeface="Arial Black"/>
              </a:rPr>
              <a:t>Lieferkettengesetz</a:t>
            </a:r>
            <a:r>
              <a:rPr lang="en-US" sz="2000" b="1" strike="noStrike" spc="-89" dirty="0">
                <a:solidFill>
                  <a:srgbClr val="000000"/>
                </a:solidFill>
                <a:latin typeface="Georgia" panose="02040502050405020303" pitchFamily="18" charset="0"/>
                <a:ea typeface="Arial Black"/>
              </a:rPr>
              <a:t>!</a:t>
            </a:r>
            <a:endParaRPr lang="en-US" sz="2000" b="0"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p:nvPr/>
        </p:nvGrpSpPr>
        <p:grpSpPr>
          <a:xfrm>
            <a:off x="250825" y="260350"/>
            <a:ext cx="8642350" cy="5400675"/>
            <a:chOff x="250825" y="260350"/>
            <a:chExt cx="8642350" cy="5400675"/>
          </a:xfrm>
        </p:grpSpPr>
        <p:sp>
          <p:nvSpPr>
            <p:cNvPr id="9"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0" name="Grafik 9"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877" y="863845"/>
              <a:ext cx="7205987" cy="4075636"/>
            </a:xfrm>
            <a:prstGeom prst="rect">
              <a:avLst/>
            </a:prstGeom>
            <a:ln w="12700">
              <a:miter lim="400000"/>
            </a:ln>
            <a:effectLst/>
          </p:spPr>
        </p:pic>
      </p:grpSp>
      <p:sp>
        <p:nvSpPr>
          <p:cNvPr id="6" name="Textfeld 5"/>
          <p:cNvSpPr txBox="1"/>
          <p:nvPr/>
        </p:nvSpPr>
        <p:spPr>
          <a:xfrm>
            <a:off x="1403287" y="2108803"/>
            <a:ext cx="6264998" cy="1323439"/>
          </a:xfrm>
          <a:prstGeom prst="rect">
            <a:avLst/>
          </a:prstGeom>
          <a:noFill/>
        </p:spPr>
        <p:txBody>
          <a:bodyPr wrap="square" rtlCol="0">
            <a:spAutoFit/>
          </a:bodyPr>
          <a:lstStyle/>
          <a:p>
            <a:pPr algn="ctr"/>
            <a:r>
              <a:rPr lang="de-DE" sz="4000" b="1" dirty="0" smtClean="0">
                <a:solidFill>
                  <a:schemeClr val="bg1"/>
                </a:solidFill>
                <a:latin typeface="Georgia" panose="02040502050405020303" pitchFamily="18" charset="0"/>
              </a:rPr>
              <a:t>RECHTLICHE FORDERUNGEN.</a:t>
            </a:r>
            <a:endParaRPr lang="de-DE"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7320501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50825" y="260350"/>
            <a:ext cx="8642350" cy="5400675"/>
            <a:chOff x="250825" y="260350"/>
            <a:chExt cx="8642350" cy="5400675"/>
          </a:xfrm>
        </p:grpSpPr>
        <p:sp>
          <p:nvSpPr>
            <p:cNvPr id="11"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2" name="Grafik 11"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460" y="470779"/>
              <a:ext cx="8031012" cy="4925573"/>
            </a:xfrm>
            <a:prstGeom prst="rect">
              <a:avLst/>
            </a:prstGeom>
            <a:ln w="12700">
              <a:miter lim="400000"/>
            </a:ln>
            <a:effectLst/>
          </p:spPr>
        </p:pic>
      </p:grpSp>
      <p:sp>
        <p:nvSpPr>
          <p:cNvPr id="433" name="CustomShape 1"/>
          <p:cNvSpPr/>
          <p:nvPr/>
        </p:nvSpPr>
        <p:spPr>
          <a:xfrm>
            <a:off x="1622520" y="2056125"/>
            <a:ext cx="6148440" cy="2706000"/>
          </a:xfrm>
          <a:prstGeom prst="rect">
            <a:avLst/>
          </a:prstGeom>
          <a:noFill/>
          <a:ln>
            <a:noFill/>
          </a:ln>
        </p:spPr>
        <p:style>
          <a:lnRef idx="0">
            <a:scrgbClr r="0" g="0" b="0"/>
          </a:lnRef>
          <a:fillRef idx="0">
            <a:scrgbClr r="0" g="0" b="0"/>
          </a:fillRef>
          <a:effectRef idx="0">
            <a:scrgbClr r="0" g="0" b="0"/>
          </a:effectRef>
          <a:fontRef idx="minor"/>
        </p:style>
        <p:txBody>
          <a:bodyPr lIns="46800" tIns="45000" rIns="45720" bIns="45000">
            <a:noAutofit/>
          </a:bodyPr>
          <a:lstStyle/>
          <a:p>
            <a:pPr marL="287190" indent="-285750">
              <a:lnSpc>
                <a:spcPct val="100000"/>
              </a:lnSpc>
              <a:spcBef>
                <a:spcPts val="300"/>
              </a:spcBef>
              <a:buClr>
                <a:schemeClr val="bg1"/>
              </a:buClr>
              <a:buFont typeface="Arial" panose="020B0604020202020204" pitchFamily="34" charset="0"/>
              <a:buChar char="•"/>
            </a:pPr>
            <a:r>
              <a:rPr lang="en-US" sz="1600" b="0" strike="noStrike" spc="-1" dirty="0" err="1">
                <a:solidFill>
                  <a:schemeClr val="bg1"/>
                </a:solidFill>
                <a:latin typeface="Georgia" panose="02040502050405020303" pitchFamily="18" charset="0"/>
                <a:ea typeface="Helvetica Neue"/>
              </a:rPr>
              <a:t>Verankerung</a:t>
            </a:r>
            <a:r>
              <a:rPr lang="en-US" sz="1600" b="0" strike="noStrike" spc="-1" dirty="0">
                <a:solidFill>
                  <a:schemeClr val="bg1"/>
                </a:solidFill>
                <a:latin typeface="Georgia" panose="02040502050405020303" pitchFamily="18" charset="0"/>
                <a:ea typeface="Helvetica Neue"/>
              </a:rPr>
              <a:t> der </a:t>
            </a:r>
            <a:r>
              <a:rPr lang="en-US" sz="1600" b="0" strike="noStrike" spc="-1" dirty="0" err="1">
                <a:solidFill>
                  <a:schemeClr val="bg1"/>
                </a:solidFill>
                <a:latin typeface="Georgia" panose="02040502050405020303" pitchFamily="18" charset="0"/>
                <a:ea typeface="Helvetica Neue"/>
              </a:rPr>
              <a:t>menschenrechtlichen</a:t>
            </a:r>
            <a:r>
              <a:rPr lang="en-US" sz="1600" b="0" strike="noStrike" spc="-1" dirty="0">
                <a:solidFill>
                  <a:schemeClr val="bg1"/>
                </a:solidFill>
                <a:latin typeface="Georgia" panose="02040502050405020303" pitchFamily="18" charset="0"/>
                <a:ea typeface="Helvetica Neue"/>
              </a:rPr>
              <a:t> und </a:t>
            </a:r>
            <a:r>
              <a:rPr lang="en-US" sz="1600" b="0" strike="noStrike" spc="-1" dirty="0" err="1">
                <a:solidFill>
                  <a:schemeClr val="bg1"/>
                </a:solidFill>
                <a:latin typeface="Georgia" panose="02040502050405020303" pitchFamily="18" charset="0"/>
                <a:ea typeface="Helvetica Neue"/>
              </a:rPr>
              <a:t>ökologischen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Sorgfaltspflicht</a:t>
            </a:r>
            <a:r>
              <a:rPr lang="en-US" sz="1600" b="0" strike="noStrike" spc="-1" dirty="0">
                <a:solidFill>
                  <a:schemeClr val="bg1"/>
                </a:solidFill>
                <a:latin typeface="Georgia" panose="02040502050405020303" pitchFamily="18" charset="0"/>
                <a:ea typeface="Helvetica Neue"/>
              </a:rPr>
              <a:t> von </a:t>
            </a:r>
            <a:r>
              <a:rPr lang="en-US" sz="1600" b="0" strike="noStrike" spc="-1" dirty="0" err="1">
                <a:solidFill>
                  <a:schemeClr val="bg1"/>
                </a:solidFill>
                <a:latin typeface="Georgia" panose="02040502050405020303" pitchFamily="18" charset="0"/>
                <a:ea typeface="Helvetica Neue"/>
              </a:rPr>
              <a:t>Unternehmen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im</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deutschen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Recht</a:t>
            </a:r>
            <a:endParaRPr lang="en-US" sz="1600" b="0" strike="noStrike" spc="-1" dirty="0">
              <a:solidFill>
                <a:schemeClr val="bg1"/>
              </a:solidFill>
              <a:latin typeface="Georgia" panose="02040502050405020303" pitchFamily="18" charset="0"/>
            </a:endParaRPr>
          </a:p>
          <a:p>
            <a:pPr marL="287190" indent="-285750">
              <a:lnSpc>
                <a:spcPct val="100000"/>
              </a:lnSpc>
              <a:spcBef>
                <a:spcPts val="300"/>
              </a:spcBef>
              <a:buClr>
                <a:schemeClr val="bg1"/>
              </a:buClr>
              <a:buFont typeface="Arial" panose="020B0604020202020204" pitchFamily="34" charset="0"/>
              <a:buChar char="•"/>
            </a:pPr>
            <a:r>
              <a:rPr lang="en-US" sz="1600" b="0" strike="noStrike" spc="-1" dirty="0" err="1">
                <a:solidFill>
                  <a:schemeClr val="bg1"/>
                </a:solidFill>
                <a:latin typeface="Georgia" panose="02040502050405020303" pitchFamily="18" charset="0"/>
                <a:ea typeface="Helvetica Neue"/>
              </a:rPr>
              <a:t>Anwendung</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alle</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Unternehmen</a:t>
            </a:r>
            <a:r>
              <a:rPr lang="en-US" sz="1600" b="0" strike="noStrike" spc="-1" dirty="0">
                <a:solidFill>
                  <a:schemeClr val="bg1"/>
                </a:solidFill>
                <a:latin typeface="Georgia" panose="02040502050405020303" pitchFamily="18" charset="0"/>
                <a:ea typeface="Helvetica Neue"/>
              </a:rPr>
              <a:t> ab 250 </a:t>
            </a:r>
            <a:r>
              <a:rPr lang="en-US" sz="1600" b="0" strike="noStrike" spc="-1" dirty="0" err="1">
                <a:solidFill>
                  <a:schemeClr val="bg1"/>
                </a:solidFill>
                <a:latin typeface="Georgia" panose="02040502050405020303" pitchFamily="18" charset="0"/>
                <a:ea typeface="Helvetica Neue"/>
              </a:rPr>
              <a:t>Mitarbeiter</a:t>
            </a:r>
            <a:r>
              <a:rPr lang="en-US" sz="1600" b="0" strike="noStrike" spc="-1" dirty="0">
                <a:solidFill>
                  <a:schemeClr val="bg1"/>
                </a:solidFill>
                <a:latin typeface="Georgia" panose="02040502050405020303" pitchFamily="18" charset="0"/>
                <a:ea typeface="Helvetica Neue"/>
              </a:rPr>
              <a:t>*</a:t>
            </a:r>
            <a:r>
              <a:rPr lang="en-US" sz="1600" b="0" strike="noStrike" spc="-1" dirty="0" err="1">
                <a:solidFill>
                  <a:schemeClr val="bg1"/>
                </a:solidFill>
                <a:latin typeface="Georgia" panose="02040502050405020303" pitchFamily="18" charset="0"/>
                <a:ea typeface="Helvetica Neue"/>
              </a:rPr>
              <a:t>innen</a:t>
            </a:r>
            <a:r>
              <a:rPr lang="en-US" sz="1600" b="0" strike="noStrike" spc="-1" dirty="0">
                <a:solidFill>
                  <a:schemeClr val="bg1"/>
                </a:solidFill>
                <a:latin typeface="Georgia" panose="02040502050405020303" pitchFamily="18" charset="0"/>
                <a:ea typeface="Helvetica Neue"/>
              </a:rPr>
              <a:t>, die in Deutschland </a:t>
            </a:r>
            <a:r>
              <a:rPr lang="en-US" sz="1600" b="0" strike="noStrike" spc="-1" dirty="0" err="1">
                <a:solidFill>
                  <a:schemeClr val="bg1"/>
                </a:solidFill>
                <a:latin typeface="Georgia" panose="02040502050405020303" pitchFamily="18" charset="0"/>
                <a:ea typeface="Helvetica Neue"/>
              </a:rPr>
              <a:t>geschäftstätig</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sind</a:t>
            </a:r>
            <a:r>
              <a:rPr lang="en-US" sz="1600" b="0" strike="noStrike" spc="-1" dirty="0">
                <a:solidFill>
                  <a:schemeClr val="bg1"/>
                </a:solidFill>
                <a:latin typeface="Georgia" panose="02040502050405020303" pitchFamily="18" charset="0"/>
                <a:ea typeface="Helvetica Neue"/>
              </a:rPr>
              <a:t> (also </a:t>
            </a:r>
            <a:r>
              <a:rPr lang="en-US" sz="1600" b="0" strike="noStrike" spc="-1" dirty="0" err="1">
                <a:solidFill>
                  <a:schemeClr val="bg1"/>
                </a:solidFill>
                <a:latin typeface="Georgia" panose="02040502050405020303" pitchFamily="18" charset="0"/>
                <a:ea typeface="Helvetica Neue"/>
              </a:rPr>
              <a:t>auch</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ausländisch</a:t>
            </a:r>
            <a:r>
              <a:rPr lang="en-US" sz="1600" b="0" strike="noStrike" spc="-1" dirty="0">
                <a:solidFill>
                  <a:schemeClr val="bg1"/>
                </a:solidFill>
                <a:latin typeface="Georgia" panose="02040502050405020303" pitchFamily="18" charset="0"/>
                <a:ea typeface="Helvetica Neue"/>
              </a:rPr>
              <a:t>), KMUs </a:t>
            </a:r>
            <a:r>
              <a:rPr lang="en-US" sz="1600" b="0" strike="noStrike" spc="-1" dirty="0" err="1">
                <a:solidFill>
                  <a:schemeClr val="bg1"/>
                </a:solidFill>
                <a:latin typeface="Georgia" panose="02040502050405020303" pitchFamily="18" charset="0"/>
                <a:ea typeface="Helvetica Neue"/>
              </a:rPr>
              <a:t>aus</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Risikosektoren</a:t>
            </a:r>
            <a:endParaRPr lang="en-US" sz="1600" b="0" strike="noStrike" spc="-1" dirty="0">
              <a:solidFill>
                <a:schemeClr val="bg1"/>
              </a:solidFill>
              <a:latin typeface="Georgia" panose="02040502050405020303" pitchFamily="18" charset="0"/>
            </a:endParaRPr>
          </a:p>
          <a:p>
            <a:pPr marL="287190" indent="-285750">
              <a:lnSpc>
                <a:spcPct val="100000"/>
              </a:lnSpc>
              <a:spcBef>
                <a:spcPts val="300"/>
              </a:spcBef>
              <a:buClr>
                <a:schemeClr val="bg1"/>
              </a:buClr>
              <a:buFont typeface="Arial" panose="020B0604020202020204" pitchFamily="34" charset="0"/>
              <a:buChar char="•"/>
            </a:pPr>
            <a:r>
              <a:rPr lang="en-US" sz="1600" b="0" strike="noStrike" spc="-1" dirty="0" err="1">
                <a:solidFill>
                  <a:schemeClr val="bg1"/>
                </a:solidFill>
                <a:latin typeface="Georgia" panose="02040502050405020303" pitchFamily="18" charset="0"/>
                <a:ea typeface="Helvetica Neue"/>
              </a:rPr>
              <a:t>Unternehmen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müssen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Risiken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untersuchen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Maßnahmen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ergreifen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berichten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Beschwerdestelle</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einrichten</a:t>
            </a:r>
            <a:endParaRPr lang="en-US" sz="1600" b="0" strike="noStrike" spc="-1" dirty="0">
              <a:solidFill>
                <a:schemeClr val="bg1"/>
              </a:solidFill>
              <a:latin typeface="Georgia" panose="02040502050405020303" pitchFamily="18" charset="0"/>
            </a:endParaRPr>
          </a:p>
          <a:p>
            <a:pPr marL="287190" indent="-285750">
              <a:lnSpc>
                <a:spcPct val="100000"/>
              </a:lnSpc>
              <a:spcBef>
                <a:spcPts val="300"/>
              </a:spcBef>
              <a:buClr>
                <a:schemeClr val="bg1"/>
              </a:buClr>
              <a:buFont typeface="Arial" panose="020B0604020202020204" pitchFamily="34" charset="0"/>
              <a:buChar char="•"/>
            </a:pPr>
            <a:r>
              <a:rPr lang="en-US" sz="1600" b="0" strike="noStrike" spc="-1" dirty="0" err="1">
                <a:solidFill>
                  <a:schemeClr val="bg1"/>
                </a:solidFill>
                <a:latin typeface="Georgia" panose="02040502050405020303" pitchFamily="18" charset="0"/>
                <a:ea typeface="Helvetica Neue"/>
              </a:rPr>
              <a:t>Bei</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Nichteinhaltung</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werden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Sanktionen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verhängt</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Bußgelder</a:t>
            </a:r>
            <a:r>
              <a:rPr lang="en-US" sz="1600" b="0" strike="noStrike" spc="-1" dirty="0">
                <a:solidFill>
                  <a:schemeClr val="bg1"/>
                </a:solidFill>
                <a:latin typeface="Georgia" panose="02040502050405020303" pitchFamily="18" charset="0"/>
                <a:ea typeface="Helvetica Neue"/>
              </a:rPr>
              <a:t>)</a:t>
            </a:r>
            <a:endParaRPr lang="en-US" sz="1600" b="0" strike="noStrike" spc="-1" dirty="0">
              <a:solidFill>
                <a:schemeClr val="bg1"/>
              </a:solidFill>
              <a:latin typeface="Georgia" panose="02040502050405020303" pitchFamily="18" charset="0"/>
            </a:endParaRPr>
          </a:p>
          <a:p>
            <a:pPr marL="287190" indent="-285750">
              <a:lnSpc>
                <a:spcPct val="100000"/>
              </a:lnSpc>
              <a:spcBef>
                <a:spcPts val="300"/>
              </a:spcBef>
              <a:buClr>
                <a:schemeClr val="bg1"/>
              </a:buClr>
              <a:buFont typeface="Arial" panose="020B0604020202020204" pitchFamily="34" charset="0"/>
              <a:buChar char="•"/>
            </a:pPr>
            <a:r>
              <a:rPr lang="en-US" sz="1600" b="0" strike="noStrike" spc="-1" dirty="0" err="1">
                <a:solidFill>
                  <a:schemeClr val="bg1"/>
                </a:solidFill>
                <a:latin typeface="Georgia" panose="02040502050405020303" pitchFamily="18" charset="0"/>
                <a:ea typeface="Helvetica Neue"/>
              </a:rPr>
              <a:t>Unternehmen</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haften</a:t>
            </a:r>
            <a:r>
              <a:rPr lang="en-US" sz="1600" b="0" strike="noStrike" spc="-1" dirty="0">
                <a:solidFill>
                  <a:schemeClr val="bg1"/>
                </a:solidFill>
                <a:latin typeface="Georgia" panose="02040502050405020303" pitchFamily="18" charset="0"/>
                <a:ea typeface="Helvetica Neue"/>
              </a:rPr>
              <a:t> für </a:t>
            </a:r>
            <a:r>
              <a:rPr lang="en-US" sz="1600" b="0" strike="noStrike" spc="-1" dirty="0" err="1">
                <a:solidFill>
                  <a:schemeClr val="bg1"/>
                </a:solidFill>
                <a:latin typeface="Georgia" panose="02040502050405020303" pitchFamily="18" charset="0"/>
                <a:ea typeface="Helvetica Neue"/>
              </a:rPr>
              <a:t>vorhersehbare</a:t>
            </a:r>
            <a:r>
              <a:rPr lang="en-US" sz="1600" b="0" strike="noStrike" spc="-1" dirty="0">
                <a:solidFill>
                  <a:schemeClr val="bg1"/>
                </a:solidFill>
                <a:latin typeface="Georgia" panose="02040502050405020303" pitchFamily="18" charset="0"/>
                <a:ea typeface="Helvetica Neue"/>
              </a:rPr>
              <a:t> und </a:t>
            </a:r>
            <a:r>
              <a:rPr lang="en-US" sz="1600" b="0" strike="noStrike" spc="-1" dirty="0" err="1">
                <a:solidFill>
                  <a:schemeClr val="bg1"/>
                </a:solidFill>
                <a:latin typeface="Georgia" panose="02040502050405020303" pitchFamily="18" charset="0"/>
                <a:ea typeface="Helvetica Neue"/>
              </a:rPr>
              <a:t>vermeidbare</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Schäden</a:t>
            </a:r>
            <a:r>
              <a:rPr lang="en-US" sz="1600" b="0" strike="noStrike" spc="-1" dirty="0">
                <a:solidFill>
                  <a:schemeClr val="bg1"/>
                </a:solidFill>
                <a:latin typeface="Georgia" panose="02040502050405020303" pitchFamily="18" charset="0"/>
                <a:ea typeface="Helvetica Neue"/>
              </a:rPr>
              <a:t> - </a:t>
            </a:r>
            <a:r>
              <a:rPr lang="en-US" sz="1600" b="0" strike="noStrike" spc="-1" dirty="0" err="1">
                <a:solidFill>
                  <a:schemeClr val="bg1"/>
                </a:solidFill>
                <a:latin typeface="Georgia" panose="02040502050405020303" pitchFamily="18" charset="0"/>
                <a:ea typeface="Helvetica Neue"/>
              </a:rPr>
              <a:t>auch</a:t>
            </a:r>
            <a:r>
              <a:rPr lang="en-US" sz="1600" b="0" strike="noStrike" spc="-1" dirty="0">
                <a:solidFill>
                  <a:schemeClr val="bg1"/>
                </a:solidFill>
                <a:latin typeface="Georgia" panose="02040502050405020303" pitchFamily="18" charset="0"/>
                <a:ea typeface="Helvetica Neue"/>
              </a:rPr>
              <a:t> </a:t>
            </a:r>
            <a:r>
              <a:rPr lang="en-US" sz="1600" b="0" strike="noStrike" spc="-1" dirty="0" err="1">
                <a:solidFill>
                  <a:schemeClr val="bg1"/>
                </a:solidFill>
                <a:latin typeface="Georgia" panose="02040502050405020303" pitchFamily="18" charset="0"/>
                <a:ea typeface="Helvetica Neue"/>
              </a:rPr>
              <a:t>im</a:t>
            </a:r>
            <a:r>
              <a:rPr lang="en-US" sz="1600" b="0" strike="noStrike" spc="-1" dirty="0">
                <a:solidFill>
                  <a:schemeClr val="bg1"/>
                </a:solidFill>
                <a:latin typeface="Georgia" panose="02040502050405020303" pitchFamily="18" charset="0"/>
                <a:ea typeface="Helvetica Neue"/>
              </a:rPr>
              <a:t> </a:t>
            </a:r>
            <a:r>
              <a:rPr lang="en-US" sz="1600" b="0" strike="noStrike" spc="-1" dirty="0" err="1" smtClean="0">
                <a:solidFill>
                  <a:schemeClr val="bg1"/>
                </a:solidFill>
                <a:latin typeface="Georgia" panose="02040502050405020303" pitchFamily="18" charset="0"/>
                <a:ea typeface="Helvetica Neue"/>
              </a:rPr>
              <a:t>Ausland</a:t>
            </a:r>
            <a:endParaRPr lang="en-US" sz="1600" b="0" strike="noStrike" spc="-1" dirty="0">
              <a:solidFill>
                <a:schemeClr val="bg1"/>
              </a:solidFill>
              <a:latin typeface="Georgia" panose="02040502050405020303" pitchFamily="18" charset="0"/>
            </a:endParaRPr>
          </a:p>
          <a:p>
            <a:pPr marL="285750" indent="-285750">
              <a:lnSpc>
                <a:spcPct val="100000"/>
              </a:lnSpc>
              <a:spcBef>
                <a:spcPts val="300"/>
              </a:spcBef>
              <a:buClr>
                <a:schemeClr val="bg1"/>
              </a:buClr>
              <a:buFont typeface="Arial" panose="020B0604020202020204" pitchFamily="34" charset="0"/>
              <a:buChar char="•"/>
            </a:pPr>
            <a:endParaRPr lang="en-US" sz="1600" b="0" strike="noStrike" spc="-1" dirty="0">
              <a:latin typeface="Georgia" panose="02040502050405020303" pitchFamily="18" charset="0"/>
            </a:endParaRPr>
          </a:p>
          <a:p>
            <a:pPr marL="285750" indent="-285750">
              <a:lnSpc>
                <a:spcPct val="100000"/>
              </a:lnSpc>
              <a:spcBef>
                <a:spcPts val="300"/>
              </a:spcBef>
              <a:buClr>
                <a:schemeClr val="bg1"/>
              </a:buClr>
              <a:buFont typeface="Arial" panose="020B0604020202020204" pitchFamily="34" charset="0"/>
              <a:buChar char="•"/>
            </a:pPr>
            <a:endParaRPr lang="en-US" sz="1600" b="0" strike="noStrike" spc="-1" dirty="0">
              <a:latin typeface="Georgia" panose="02040502050405020303" pitchFamily="18" charset="0"/>
            </a:endParaRPr>
          </a:p>
          <a:p>
            <a:pPr marL="285750" indent="-285750">
              <a:lnSpc>
                <a:spcPct val="100000"/>
              </a:lnSpc>
              <a:spcBef>
                <a:spcPts val="300"/>
              </a:spcBef>
              <a:buClr>
                <a:schemeClr val="bg1"/>
              </a:buClr>
              <a:buFont typeface="Arial" panose="020B0604020202020204" pitchFamily="34" charset="0"/>
              <a:buChar char="•"/>
            </a:pPr>
            <a:endParaRPr lang="en-US" sz="1600" b="0" strike="noStrike" spc="-1" dirty="0">
              <a:latin typeface="Georgia" panose="02040502050405020303" pitchFamily="18" charset="0"/>
            </a:endParaRPr>
          </a:p>
          <a:p>
            <a:pPr marL="285750" indent="-285750">
              <a:lnSpc>
                <a:spcPct val="100000"/>
              </a:lnSpc>
              <a:spcBef>
                <a:spcPts val="300"/>
              </a:spcBef>
              <a:buClr>
                <a:schemeClr val="bg1"/>
              </a:buClr>
              <a:buFont typeface="Arial" panose="020B0604020202020204" pitchFamily="34" charset="0"/>
              <a:buChar char="•"/>
            </a:pP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p:txBody>
      </p:sp>
      <p:sp>
        <p:nvSpPr>
          <p:cNvPr id="434" name="CustomShape 2"/>
          <p:cNvSpPr/>
          <p:nvPr/>
        </p:nvSpPr>
        <p:spPr>
          <a:xfrm>
            <a:off x="1622520" y="1113577"/>
            <a:ext cx="6148440" cy="734467"/>
          </a:xfrm>
          <a:prstGeom prst="rect">
            <a:avLst/>
          </a:prstGeom>
          <a:noFill/>
          <a:ln>
            <a:noFill/>
          </a:ln>
        </p:spPr>
        <p:style>
          <a:lnRef idx="0">
            <a:scrgbClr r="0" g="0" b="0"/>
          </a:lnRef>
          <a:fillRef idx="0">
            <a:scrgbClr r="0" g="0" b="0"/>
          </a:fillRef>
          <a:effectRef idx="0">
            <a:scrgbClr r="0" g="0" b="0"/>
          </a:effectRef>
          <a:fontRef idx="minor"/>
        </p:style>
        <p:txBody>
          <a:bodyPr lIns="46800" tIns="45000" rIns="90000" bIns="45000" anchor="b">
            <a:noAutofit/>
          </a:bodyPr>
          <a:lstStyle/>
          <a:p>
            <a:pPr>
              <a:lnSpc>
                <a:spcPct val="100000"/>
              </a:lnSpc>
            </a:pPr>
            <a:r>
              <a:rPr lang="en-US" sz="2000" b="1" strike="noStrike" spc="-89" dirty="0" err="1">
                <a:solidFill>
                  <a:srgbClr val="000000"/>
                </a:solidFill>
                <a:latin typeface="Georgia" panose="02040502050405020303" pitchFamily="18" charset="0"/>
                <a:ea typeface="Arial Black"/>
              </a:rPr>
              <a:t>Anforderungen</a:t>
            </a:r>
            <a:r>
              <a:rPr lang="en-US" sz="2000" b="1" strike="noStrike" spc="-89" dirty="0">
                <a:solidFill>
                  <a:srgbClr val="000000"/>
                </a:solidFill>
                <a:latin typeface="Georgia" panose="02040502050405020303" pitchFamily="18" charset="0"/>
                <a:ea typeface="Arial Black"/>
              </a:rPr>
              <a:t> an </a:t>
            </a:r>
            <a:r>
              <a:rPr lang="en-US" sz="2000" b="1" strike="noStrike" spc="-89" dirty="0" err="1">
                <a:solidFill>
                  <a:srgbClr val="000000"/>
                </a:solidFill>
                <a:latin typeface="Georgia" panose="02040502050405020303" pitchFamily="18" charset="0"/>
                <a:ea typeface="Arial Black"/>
              </a:rPr>
              <a:t>ein</a:t>
            </a:r>
            <a:r>
              <a:rPr lang="en-US" sz="2000" b="1" strike="noStrike" spc="-89" dirty="0">
                <a:solidFill>
                  <a:srgbClr val="000000"/>
                </a:solidFill>
                <a:latin typeface="Georgia" panose="02040502050405020303" pitchFamily="18" charset="0"/>
                <a:ea typeface="Arial Black"/>
              </a:rPr>
              <a:t> </a:t>
            </a:r>
            <a:r>
              <a:rPr lang="en-US" sz="2000" b="1" strike="noStrike" spc="-89" dirty="0" err="1">
                <a:solidFill>
                  <a:srgbClr val="000000"/>
                </a:solidFill>
                <a:latin typeface="Georgia" panose="02040502050405020303" pitchFamily="18" charset="0"/>
                <a:ea typeface="Arial Black"/>
              </a:rPr>
              <a:t>wirksames</a:t>
            </a:r>
            <a:r>
              <a:rPr lang="en-US" sz="2000" b="1" strike="noStrike" spc="-89" dirty="0">
                <a:solidFill>
                  <a:srgbClr val="000000"/>
                </a:solidFill>
                <a:latin typeface="Georgia" panose="02040502050405020303" pitchFamily="18" charset="0"/>
                <a:ea typeface="Arial Black"/>
              </a:rPr>
              <a:t> </a:t>
            </a:r>
            <a:r>
              <a:rPr lang="en-US" sz="2000" b="1" strike="noStrike" spc="-89" dirty="0" err="1">
                <a:solidFill>
                  <a:srgbClr val="000000"/>
                </a:solidFill>
                <a:latin typeface="Georgia" panose="02040502050405020303" pitchFamily="18" charset="0"/>
                <a:ea typeface="Arial Black"/>
              </a:rPr>
              <a:t>Lieferkettengesetz</a:t>
            </a:r>
            <a:r>
              <a:rPr lang="en-US" sz="2000" b="1" strike="noStrike" spc="-89" dirty="0">
                <a:solidFill>
                  <a:srgbClr val="000000"/>
                </a:solidFill>
                <a:latin typeface="Georgia" panose="02040502050405020303" pitchFamily="18" charset="0"/>
                <a:ea typeface="Arial Black"/>
              </a:rPr>
              <a:t>: </a:t>
            </a:r>
            <a:endParaRPr lang="en-US" sz="2000" b="1"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3222720" y="1326872"/>
            <a:ext cx="5275080" cy="411660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dirty="0">
                <a:solidFill>
                  <a:srgbClr val="000000"/>
                </a:solidFill>
                <a:latin typeface="Georgia" panose="02040502050405020303" pitchFamily="18" charset="0"/>
                <a:ea typeface="Helvetica Neue"/>
              </a:rPr>
              <a:t>Die </a:t>
            </a:r>
            <a:r>
              <a:rPr lang="en-US" sz="1600" b="0" strike="noStrike" spc="-1" dirty="0" err="1">
                <a:solidFill>
                  <a:srgbClr val="000000"/>
                </a:solidFill>
                <a:latin typeface="Georgia" panose="02040502050405020303" pitchFamily="18" charset="0"/>
                <a:ea typeface="Helvetica Neue"/>
              </a:rPr>
              <a:t>Bundesregierung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kündigte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Koalitionsvertrag</a:t>
            </a:r>
            <a:r>
              <a:rPr lang="en-US" sz="1600" b="0" strike="noStrike" spc="-1" dirty="0">
                <a:solidFill>
                  <a:srgbClr val="000000"/>
                </a:solidFill>
                <a:latin typeface="Georgia" panose="02040502050405020303" pitchFamily="18" charset="0"/>
                <a:ea typeface="Helvetica Neue"/>
              </a:rPr>
              <a:t> 2018 </a:t>
            </a:r>
            <a:r>
              <a:rPr lang="en-US" sz="1600" b="0" strike="noStrike" spc="-1" dirty="0" err="1">
                <a:solidFill>
                  <a:srgbClr val="000000"/>
                </a:solidFill>
                <a:latin typeface="Georgia" panose="02040502050405020303" pitchFamily="18" charset="0"/>
                <a:ea typeface="Helvetica Neue"/>
              </a:rPr>
              <a:t>eine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gesetzliche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Regelung</a:t>
            </a:r>
            <a:r>
              <a:rPr lang="en-US" sz="1600" b="0" strike="noStrike" spc="-1" dirty="0">
                <a:solidFill>
                  <a:srgbClr val="000000"/>
                </a:solidFill>
                <a:latin typeface="Georgia" panose="02040502050405020303" pitchFamily="18" charset="0"/>
                <a:ea typeface="Helvetica Neue"/>
              </a:rPr>
              <a:t> an, </a:t>
            </a:r>
            <a:r>
              <a:rPr lang="en-US" sz="1600" b="0" strike="noStrike" spc="-1" dirty="0" err="1">
                <a:solidFill>
                  <a:srgbClr val="000000"/>
                </a:solidFill>
                <a:latin typeface="Georgia" panose="02040502050405020303" pitchFamily="18" charset="0"/>
                <a:ea typeface="Helvetica Neue"/>
              </a:rPr>
              <a:t>wenn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zeigt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dass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freiwillige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Maßnahmen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nicht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ausreichen</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Sie</a:t>
            </a:r>
            <a:r>
              <a:rPr lang="en-US" sz="1600" b="0" strike="noStrike" spc="-1" dirty="0">
                <a:solidFill>
                  <a:srgbClr val="000000"/>
                </a:solidFill>
                <a:latin typeface="Georgia" panose="02040502050405020303" pitchFamily="18" charset="0"/>
                <a:ea typeface="Helvetica Neue"/>
              </a:rPr>
              <a:t> hat </a:t>
            </a:r>
            <a:r>
              <a:rPr lang="en-US" sz="1600" b="0" strike="noStrike" spc="-1" dirty="0" err="1">
                <a:solidFill>
                  <a:srgbClr val="000000"/>
                </a:solidFill>
                <a:latin typeface="Georgia" panose="02040502050405020303" pitchFamily="18" charset="0"/>
                <a:ea typeface="Helvetica Neue"/>
              </a:rPr>
              <a:t>Ende</a:t>
            </a:r>
            <a:r>
              <a:rPr lang="en-US" sz="1600" b="0" strike="noStrike" spc="-1" dirty="0">
                <a:solidFill>
                  <a:srgbClr val="000000"/>
                </a:solidFill>
                <a:latin typeface="Georgia" panose="02040502050405020303" pitchFamily="18" charset="0"/>
                <a:ea typeface="Helvetica Neue"/>
              </a:rPr>
              <a:t> 2016 </a:t>
            </a:r>
            <a:r>
              <a:rPr lang="en-US" sz="1600" b="0" strike="noStrike" spc="-1" dirty="0" err="1">
                <a:solidFill>
                  <a:srgbClr val="000000"/>
                </a:solidFill>
                <a:latin typeface="Georgia" panose="02040502050405020303" pitchFamily="18" charset="0"/>
                <a:ea typeface="Helvetica Neue"/>
              </a:rPr>
              <a:t>einen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Nationalen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Aktionsplan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Wirtschaft</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Menschenrechte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verabschiedet</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prüft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inwieweit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in Deutschland </a:t>
            </a:r>
            <a:r>
              <a:rPr lang="en-US" sz="1600" b="0" strike="noStrike" spc="-1" dirty="0" err="1">
                <a:solidFill>
                  <a:srgbClr val="000000"/>
                </a:solidFill>
                <a:latin typeface="Georgia" panose="02040502050405020303" pitchFamily="18" charset="0"/>
                <a:ea typeface="Helvetica Neue"/>
              </a:rPr>
              <a:t>freiwillig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ihre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menschenrechtlichen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Sorgfaltspflichten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umsetzen</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Aus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dem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Bundesministerium</a:t>
            </a:r>
            <a:r>
              <a:rPr lang="en-US" sz="1600" b="0" strike="noStrike" spc="-1" dirty="0">
                <a:solidFill>
                  <a:srgbClr val="000000"/>
                </a:solidFill>
                <a:latin typeface="Georgia" panose="02040502050405020303" pitchFamily="18" charset="0"/>
                <a:ea typeface="Helvetica Neue"/>
              </a:rPr>
              <a:t> für </a:t>
            </a:r>
            <a:r>
              <a:rPr lang="en-US" sz="1600" b="0" strike="noStrike" spc="-1" dirty="0" err="1">
                <a:solidFill>
                  <a:srgbClr val="000000"/>
                </a:solidFill>
                <a:latin typeface="Georgia" panose="02040502050405020303" pitchFamily="18" charset="0"/>
                <a:ea typeface="Helvetica Neue"/>
              </a:rPr>
              <a:t>wirtschaftliche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Zusammenarbeit</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Entwicklung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wird</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Anfang</a:t>
            </a:r>
            <a:r>
              <a:rPr lang="en-US" sz="1600" b="0" strike="noStrike" spc="-1" dirty="0">
                <a:solidFill>
                  <a:srgbClr val="000000"/>
                </a:solidFill>
                <a:latin typeface="Georgia" panose="02040502050405020303" pitchFamily="18" charset="0"/>
                <a:ea typeface="Helvetica Neue"/>
              </a:rPr>
              <a:t> 2019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Entwurf</a:t>
            </a:r>
            <a:r>
              <a:rPr lang="en-US" sz="1600" b="0" strike="noStrike" spc="-1" dirty="0">
                <a:solidFill>
                  <a:srgbClr val="000000"/>
                </a:solidFill>
                <a:latin typeface="Georgia" panose="02040502050405020303" pitchFamily="18" charset="0"/>
                <a:ea typeface="Helvetica Neue"/>
              </a:rPr>
              <a:t> für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Wertschöpfungskettengesetz</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bekannt</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r>
              <a:rPr lang="en-US" sz="1600" b="0" strike="noStrike" spc="-1" dirty="0">
                <a:solidFill>
                  <a:srgbClr val="000000"/>
                </a:solidFill>
                <a:latin typeface="Georgia" panose="02040502050405020303" pitchFamily="18" charset="0"/>
                <a:ea typeface="Helvetica Neue"/>
              </a:rPr>
              <a:t>Die </a:t>
            </a:r>
            <a:r>
              <a:rPr lang="en-US" sz="1600" b="0" strike="noStrike" spc="-1" dirty="0" err="1">
                <a:solidFill>
                  <a:srgbClr val="000000"/>
                </a:solidFill>
                <a:latin typeface="Georgia" panose="02040502050405020303" pitchFamily="18" charset="0"/>
                <a:ea typeface="Helvetica Neue"/>
              </a:rPr>
              <a:t>Zeit</a:t>
            </a:r>
            <a:r>
              <a:rPr lang="en-US" sz="1600" b="0" strike="noStrike" spc="-1" dirty="0">
                <a:solidFill>
                  <a:srgbClr val="000000"/>
                </a:solidFill>
                <a:latin typeface="Georgia" panose="02040502050405020303" pitchFamily="18" charset="0"/>
                <a:ea typeface="Helvetica Neue"/>
              </a:rPr>
              <a:t> und die </a:t>
            </a:r>
            <a:r>
              <a:rPr lang="en-US" sz="1600" b="0" strike="noStrike" spc="-1" dirty="0" err="1">
                <a:solidFill>
                  <a:srgbClr val="000000"/>
                </a:solidFill>
                <a:latin typeface="Georgia" panose="02040502050405020303" pitchFamily="18" charset="0"/>
                <a:ea typeface="Helvetica Neue"/>
              </a:rPr>
              <a:t>Gelegenheit</a:t>
            </a:r>
            <a:r>
              <a:rPr lang="en-US" sz="1600" b="0" strike="noStrike" spc="-1" dirty="0">
                <a:solidFill>
                  <a:srgbClr val="000000"/>
                </a:solidFill>
                <a:latin typeface="Georgia" panose="02040502050405020303" pitchFamily="18" charset="0"/>
                <a:ea typeface="Helvetica Neue"/>
              </a:rPr>
              <a:t> für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Lieferkettengesetz</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ist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jetzt</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p:txBody>
      </p:sp>
      <p:sp>
        <p:nvSpPr>
          <p:cNvPr id="437" name="CustomShape 2"/>
          <p:cNvSpPr/>
          <p:nvPr/>
        </p:nvSpPr>
        <p:spPr>
          <a:xfrm>
            <a:off x="239760" y="-193408"/>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000000"/>
                </a:solidFill>
                <a:latin typeface="Georgia" panose="02040502050405020303" pitchFamily="18" charset="0"/>
                <a:ea typeface="Arial Black"/>
              </a:rPr>
              <a:t>Anknüpfungspunkte</a:t>
            </a:r>
            <a:r>
              <a:rPr lang="en-US" sz="2000" b="1" strike="noStrike" spc="-89" dirty="0">
                <a:solidFill>
                  <a:srgbClr val="000000"/>
                </a:solidFill>
                <a:latin typeface="Georgia" panose="02040502050405020303" pitchFamily="18" charset="0"/>
                <a:ea typeface="Arial Black"/>
              </a:rPr>
              <a:t> in der </a:t>
            </a:r>
            <a:r>
              <a:rPr lang="en-US" sz="2000" b="1" strike="noStrike" spc="-89" dirty="0" err="1">
                <a:solidFill>
                  <a:srgbClr val="000000"/>
                </a:solidFill>
                <a:latin typeface="Georgia" panose="02040502050405020303" pitchFamily="18" charset="0"/>
                <a:ea typeface="Arial Black"/>
              </a:rPr>
              <a:t>politischen</a:t>
            </a:r>
            <a:r>
              <a:rPr lang="en-US" sz="2000" b="1" strike="noStrike" spc="-89" dirty="0">
                <a:solidFill>
                  <a:srgbClr val="000000"/>
                </a:solidFill>
                <a:latin typeface="Georgia" panose="02040502050405020303" pitchFamily="18" charset="0"/>
                <a:ea typeface="Arial Black"/>
              </a:rPr>
              <a:t> </a:t>
            </a:r>
            <a:r>
              <a:rPr lang="en-US" sz="2000" b="1" strike="noStrike" spc="-89" dirty="0" err="1">
                <a:solidFill>
                  <a:srgbClr val="000000"/>
                </a:solidFill>
                <a:latin typeface="Georgia" panose="02040502050405020303" pitchFamily="18" charset="0"/>
                <a:ea typeface="Arial Black"/>
              </a:rPr>
              <a:t>Debatte</a:t>
            </a:r>
            <a:r>
              <a:rPr lang="en-US" sz="2000" b="1" strike="noStrike" spc="-89" dirty="0">
                <a:solidFill>
                  <a:srgbClr val="000000"/>
                </a:solidFill>
                <a:latin typeface="Georgia" panose="02040502050405020303" pitchFamily="18" charset="0"/>
                <a:ea typeface="Arial Black"/>
              </a:rPr>
              <a:t>:</a:t>
            </a:r>
            <a:endParaRPr lang="en-US" sz="2000" b="0"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250825" y="260350"/>
            <a:ext cx="8642350" cy="5400675"/>
            <a:chOff x="250825" y="260350"/>
            <a:chExt cx="8642350" cy="5400675"/>
          </a:xfrm>
        </p:grpSpPr>
        <p:sp>
          <p:nvSpPr>
            <p:cNvPr id="15"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6" name="Grafik 15"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877" y="863845"/>
              <a:ext cx="7205987" cy="4075636"/>
            </a:xfrm>
            <a:prstGeom prst="rect">
              <a:avLst/>
            </a:prstGeom>
            <a:ln w="12700">
              <a:miter lim="400000"/>
            </a:ln>
            <a:effectLst/>
          </p:spPr>
        </p:pic>
      </p:grpSp>
      <p:sp>
        <p:nvSpPr>
          <p:cNvPr id="6" name="Textfeld 5"/>
          <p:cNvSpPr txBox="1"/>
          <p:nvPr/>
        </p:nvSpPr>
        <p:spPr>
          <a:xfrm>
            <a:off x="1403287" y="1991112"/>
            <a:ext cx="6264998" cy="707886"/>
          </a:xfrm>
          <a:prstGeom prst="rect">
            <a:avLst/>
          </a:prstGeom>
          <a:noFill/>
        </p:spPr>
        <p:txBody>
          <a:bodyPr wrap="square" rtlCol="0">
            <a:spAutoFit/>
          </a:bodyPr>
          <a:lstStyle/>
          <a:p>
            <a:pPr algn="ctr"/>
            <a:r>
              <a:rPr lang="de-DE" sz="4000" b="1" dirty="0" smtClean="0">
                <a:solidFill>
                  <a:schemeClr val="bg1"/>
                </a:solidFill>
                <a:latin typeface="Georgia" panose="02040502050405020303" pitchFamily="18" charset="0"/>
              </a:rPr>
              <a:t>MITMACHEN!</a:t>
            </a:r>
            <a:endParaRPr lang="de-DE"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497978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3222720" y="876960"/>
            <a:ext cx="5275080" cy="8024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a:solidFill>
                  <a:srgbClr val="000000"/>
                </a:solidFill>
                <a:latin typeface="Georgia" panose="02040502050405020303" pitchFamily="18" charset="0"/>
                <a:ea typeface="Helvetica Neue"/>
              </a:rPr>
              <a:t>Es gibt vielfältige Ideen für Aktionen oder Veranstaltungen:</a:t>
            </a:r>
            <a:endParaRPr lang="en-US" sz="1600" b="0" strike="noStrike" spc="-1">
              <a:latin typeface="Georgia" panose="02040502050405020303" pitchFamily="18" charset="0"/>
            </a:endParaRPr>
          </a:p>
        </p:txBody>
      </p:sp>
      <p:sp>
        <p:nvSpPr>
          <p:cNvPr id="445" name="CustomShape 2"/>
          <p:cNvSpPr/>
          <p:nvPr/>
        </p:nvSpPr>
        <p:spPr>
          <a:xfrm>
            <a:off x="239760" y="189000"/>
            <a:ext cx="2846520" cy="105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smtClean="0">
                <a:solidFill>
                  <a:srgbClr val="000000"/>
                </a:solidFill>
                <a:latin typeface="Georgia" panose="02040502050405020303" pitchFamily="18" charset="0"/>
                <a:ea typeface="Arial Black"/>
              </a:rPr>
              <a:t>Tragen</a:t>
            </a:r>
            <a:r>
              <a:rPr lang="en-US" sz="2000" b="1" strike="noStrike" spc="-89" dirty="0" smtClean="0">
                <a:solidFill>
                  <a:srgbClr val="000000"/>
                </a:solidFill>
                <a:latin typeface="Georgia" panose="02040502050405020303" pitchFamily="18" charset="0"/>
                <a:ea typeface="Arial Black"/>
              </a:rPr>
              <a:t> </a:t>
            </a:r>
            <a:r>
              <a:rPr lang="en-US" sz="2000" b="1" strike="noStrike" spc="-89" dirty="0" err="1" smtClean="0">
                <a:solidFill>
                  <a:srgbClr val="000000"/>
                </a:solidFill>
                <a:latin typeface="Georgia" panose="02040502050405020303" pitchFamily="18" charset="0"/>
                <a:ea typeface="Arial Black"/>
              </a:rPr>
              <a:t>Sie</a:t>
            </a:r>
            <a:r>
              <a:rPr lang="en-US" sz="2000" b="1" strike="noStrike" spc="-89" dirty="0" smtClean="0">
                <a:solidFill>
                  <a:srgbClr val="000000"/>
                </a:solidFill>
                <a:latin typeface="Georgia" panose="02040502050405020303" pitchFamily="18" charset="0"/>
                <a:ea typeface="Arial Black"/>
              </a:rPr>
              <a:t> </a:t>
            </a:r>
            <a:r>
              <a:rPr lang="en-US" sz="2000" b="1" strike="noStrike" spc="-89" dirty="0">
                <a:solidFill>
                  <a:srgbClr val="000000"/>
                </a:solidFill>
                <a:latin typeface="Georgia" panose="02040502050405020303" pitchFamily="18" charset="0"/>
                <a:ea typeface="Arial Black"/>
              </a:rPr>
              <a:t>die </a:t>
            </a:r>
            <a:r>
              <a:rPr lang="en-US" sz="2000" b="1" strike="noStrike" spc="-89" dirty="0" err="1">
                <a:solidFill>
                  <a:srgbClr val="000000"/>
                </a:solidFill>
                <a:latin typeface="Georgia" panose="02040502050405020303" pitchFamily="18" charset="0"/>
                <a:ea typeface="Arial Black"/>
              </a:rPr>
              <a:t>Kampagne</a:t>
            </a:r>
            <a:r>
              <a:rPr lang="en-US" sz="2000" b="1" strike="noStrike" spc="-89" dirty="0">
                <a:solidFill>
                  <a:srgbClr val="000000"/>
                </a:solidFill>
                <a:latin typeface="Georgia" panose="02040502050405020303" pitchFamily="18" charset="0"/>
                <a:ea typeface="Arial Black"/>
              </a:rPr>
              <a:t> </a:t>
            </a:r>
            <a:r>
              <a:rPr lang="en-US" sz="2000" b="1" strike="noStrike" spc="-89" dirty="0" smtClean="0">
                <a:solidFill>
                  <a:srgbClr val="000000"/>
                </a:solidFill>
                <a:latin typeface="Georgia" panose="02040502050405020303" pitchFamily="18" charset="0"/>
                <a:ea typeface="Arial Black"/>
              </a:rPr>
              <a:t>ins </a:t>
            </a:r>
            <a:r>
              <a:rPr lang="en-US" sz="2000" b="1" strike="noStrike" spc="-89" dirty="0" err="1" smtClean="0">
                <a:solidFill>
                  <a:srgbClr val="000000"/>
                </a:solidFill>
                <a:latin typeface="Georgia" panose="02040502050405020303" pitchFamily="18" charset="0"/>
                <a:ea typeface="Arial Black"/>
              </a:rPr>
              <a:t>ganze</a:t>
            </a:r>
            <a:r>
              <a:rPr lang="en-US" sz="2000" b="1" strike="noStrike" spc="-89" dirty="0" smtClean="0">
                <a:solidFill>
                  <a:srgbClr val="000000"/>
                </a:solidFill>
                <a:latin typeface="Georgia" panose="02040502050405020303" pitchFamily="18" charset="0"/>
                <a:ea typeface="Arial Black"/>
              </a:rPr>
              <a:t> Land!</a:t>
            </a:r>
            <a:endParaRPr lang="en-US" sz="2000" b="1" strike="noStrike" spc="-1" dirty="0">
              <a:latin typeface="Georgia" panose="02040502050405020303" pitchFamily="18" charset="0"/>
            </a:endParaRPr>
          </a:p>
        </p:txBody>
      </p:sp>
      <p:sp>
        <p:nvSpPr>
          <p:cNvPr id="446" name="CustomShape 3"/>
          <p:cNvSpPr/>
          <p:nvPr/>
        </p:nvSpPr>
        <p:spPr>
          <a:xfrm>
            <a:off x="1118880" y="1525491"/>
            <a:ext cx="7378920" cy="40061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dirty="0" err="1" smtClean="0">
                <a:solidFill>
                  <a:srgbClr val="000000"/>
                </a:solidFill>
                <a:latin typeface="Georgia" panose="02040502050405020303" pitchFamily="18" charset="0"/>
                <a:ea typeface="Arial Black"/>
              </a:rPr>
              <a:t>Soziale</a:t>
            </a:r>
            <a:r>
              <a:rPr lang="en-US" sz="1600" b="1" strike="noStrike" spc="-1" dirty="0" smtClean="0">
                <a:solidFill>
                  <a:srgbClr val="000000"/>
                </a:solidFill>
                <a:latin typeface="Georgia" panose="02040502050405020303" pitchFamily="18" charset="0"/>
                <a:ea typeface="Arial Black"/>
              </a:rPr>
              <a:t> </a:t>
            </a:r>
            <a:r>
              <a:rPr lang="en-US" sz="1600" b="1" strike="noStrike" spc="-1" dirty="0" err="1" smtClean="0">
                <a:solidFill>
                  <a:srgbClr val="000000"/>
                </a:solidFill>
                <a:latin typeface="Georgia" panose="02040502050405020303" pitchFamily="18" charset="0"/>
                <a:ea typeface="Arial Black"/>
              </a:rPr>
              <a:t>Medien</a:t>
            </a:r>
            <a:r>
              <a:rPr lang="en-US" sz="1600" b="1" strike="noStrike" spc="-1" dirty="0" smtClean="0">
                <a:solidFill>
                  <a:srgbClr val="000000"/>
                </a:solidFill>
                <a:latin typeface="Georgia" panose="02040502050405020303" pitchFamily="18" charset="0"/>
                <a:ea typeface="Arial Black"/>
              </a:rPr>
              <a:t> und Online-</a:t>
            </a:r>
            <a:r>
              <a:rPr lang="en-US" sz="1600" b="1" strike="noStrike" spc="-1" dirty="0" err="1" smtClean="0">
                <a:solidFill>
                  <a:srgbClr val="000000"/>
                </a:solidFill>
                <a:latin typeface="Georgia" panose="02040502050405020303" pitchFamily="18" charset="0"/>
                <a:ea typeface="Arial Black"/>
              </a:rPr>
              <a:t>Kanäle</a:t>
            </a:r>
            <a:r>
              <a:rPr lang="en-US" sz="1600" b="1" strike="noStrike" spc="-1" dirty="0" smtClean="0">
                <a:solidFill>
                  <a:srgbClr val="000000"/>
                </a:solidFill>
                <a:latin typeface="Georgia" panose="02040502050405020303" pitchFamily="18" charset="0"/>
                <a:ea typeface="Arial Black"/>
              </a:rPr>
              <a:t> </a:t>
            </a:r>
            <a:r>
              <a:rPr lang="en-US" sz="1600" b="1" strike="noStrike" spc="-1" dirty="0" err="1" smtClean="0">
                <a:solidFill>
                  <a:srgbClr val="000000"/>
                </a:solidFill>
                <a:latin typeface="Georgia" panose="02040502050405020303" pitchFamily="18" charset="0"/>
                <a:ea typeface="Arial Black"/>
              </a:rPr>
              <a:t>nutzen</a:t>
            </a:r>
            <a:r>
              <a:rPr lang="en-US" sz="1600" b="1" strike="noStrike" spc="-1" dirty="0" smtClean="0">
                <a:solidFill>
                  <a:srgbClr val="000000"/>
                </a:solidFill>
                <a:latin typeface="Georgia" panose="02040502050405020303" pitchFamily="18" charset="0"/>
                <a:ea typeface="Arial Black"/>
              </a:rPr>
              <a:t>!</a:t>
            </a:r>
          </a:p>
          <a:p>
            <a:pPr marL="285750" indent="-285750">
              <a:buFont typeface="Arial" panose="020B0604020202020204" pitchFamily="34" charset="0"/>
              <a:buChar char="•"/>
            </a:pPr>
            <a:r>
              <a:rPr lang="en-US" sz="1600" spc="-1" dirty="0" err="1">
                <a:solidFill>
                  <a:srgbClr val="000000"/>
                </a:solidFill>
                <a:latin typeface="Georgia" panose="02040502050405020303" pitchFamily="18" charset="0"/>
                <a:ea typeface="Arial Black"/>
              </a:rPr>
              <a:t>Beteiligung</a:t>
            </a:r>
            <a:r>
              <a:rPr lang="en-US" sz="1600" spc="-1" dirty="0">
                <a:solidFill>
                  <a:srgbClr val="000000"/>
                </a:solidFill>
                <a:latin typeface="Georgia" panose="02040502050405020303" pitchFamily="18" charset="0"/>
                <a:ea typeface="Arial Black"/>
              </a:rPr>
              <a:t> an </a:t>
            </a:r>
            <a:r>
              <a:rPr lang="en-US" sz="1600" spc="-1" dirty="0" smtClean="0">
                <a:solidFill>
                  <a:srgbClr val="000000"/>
                </a:solidFill>
                <a:latin typeface="Georgia" panose="02040502050405020303" pitchFamily="18" charset="0"/>
                <a:ea typeface="Arial Black"/>
              </a:rPr>
              <a:t>Social-Media-</a:t>
            </a:r>
            <a:r>
              <a:rPr lang="en-US" sz="1600" spc="-1" dirty="0" err="1" smtClean="0">
                <a:solidFill>
                  <a:srgbClr val="000000"/>
                </a:solidFill>
                <a:latin typeface="Georgia" panose="02040502050405020303" pitchFamily="18" charset="0"/>
                <a:ea typeface="Arial Black"/>
              </a:rPr>
              <a:t>Aktionen</a:t>
            </a:r>
            <a:r>
              <a:rPr lang="en-US" sz="1600" spc="-1" dirty="0" smtClean="0">
                <a:solidFill>
                  <a:srgbClr val="000000"/>
                </a:solidFill>
                <a:latin typeface="Georgia" panose="02040502050405020303" pitchFamily="18" charset="0"/>
                <a:ea typeface="Arial Black"/>
              </a:rPr>
              <a:t> </a:t>
            </a:r>
            <a:r>
              <a:rPr lang="en-US" sz="1600" spc="-1" dirty="0">
                <a:solidFill>
                  <a:srgbClr val="000000"/>
                </a:solidFill>
                <a:latin typeface="Georgia" panose="02040502050405020303" pitchFamily="18" charset="0"/>
                <a:ea typeface="Arial Black"/>
              </a:rPr>
              <a:t>von Brot für die </a:t>
            </a:r>
            <a:r>
              <a:rPr lang="en-US" sz="1600" spc="-1" dirty="0" smtClean="0">
                <a:solidFill>
                  <a:srgbClr val="000000"/>
                </a:solidFill>
                <a:latin typeface="Georgia" panose="02040502050405020303" pitchFamily="18" charset="0"/>
                <a:ea typeface="Arial Black"/>
              </a:rPr>
              <a:t>Welt</a:t>
            </a:r>
          </a:p>
          <a:p>
            <a:pPr marL="742950" lvl="1" indent="-285750">
              <a:buFont typeface="Arial" panose="020B0604020202020204" pitchFamily="34" charset="0"/>
              <a:buChar char="•"/>
            </a:pPr>
            <a:r>
              <a:rPr lang="en-US" sz="1600" spc="-1" dirty="0" err="1">
                <a:solidFill>
                  <a:srgbClr val="000000"/>
                </a:solidFill>
                <a:latin typeface="Georgia" panose="02040502050405020303" pitchFamily="18" charset="0"/>
                <a:ea typeface="Arial Black"/>
              </a:rPr>
              <a:t>m</a:t>
            </a:r>
            <a:r>
              <a:rPr lang="en-US" sz="1600" spc="-1" dirty="0" err="1" smtClean="0">
                <a:solidFill>
                  <a:srgbClr val="000000"/>
                </a:solidFill>
                <a:latin typeface="Georgia" panose="02040502050405020303" pitchFamily="18" charset="0"/>
                <a:ea typeface="Arial Black"/>
              </a:rPr>
              <a:t>it</a:t>
            </a:r>
            <a:r>
              <a:rPr lang="en-US" sz="1600" spc="-1" dirty="0" smtClean="0">
                <a:solidFill>
                  <a:srgbClr val="000000"/>
                </a:solidFill>
                <a:latin typeface="Georgia" panose="02040502050405020303" pitchFamily="18" charset="0"/>
                <a:ea typeface="Arial Black"/>
              </a:rPr>
              <a:t> Tweets an </a:t>
            </a:r>
            <a:r>
              <a:rPr lang="en-US" sz="1600" spc="-1" dirty="0" err="1" smtClean="0">
                <a:solidFill>
                  <a:srgbClr val="000000"/>
                </a:solidFill>
                <a:latin typeface="Georgia" panose="02040502050405020303" pitchFamily="18" charset="0"/>
                <a:ea typeface="Arial Black"/>
              </a:rPr>
              <a:t>Entscheidungsträger</a:t>
            </a:r>
            <a:r>
              <a:rPr lang="en-US" sz="1600" spc="-1" dirty="0" smtClean="0">
                <a:solidFill>
                  <a:srgbClr val="000000"/>
                </a:solidFill>
                <a:latin typeface="Georgia" panose="02040502050405020303" pitchFamily="18" charset="0"/>
                <a:ea typeface="Arial Black"/>
              </a:rPr>
              <a:t>*</a:t>
            </a:r>
            <a:r>
              <a:rPr lang="en-US" sz="1600" spc="-1" dirty="0" err="1" smtClean="0">
                <a:solidFill>
                  <a:srgbClr val="000000"/>
                </a:solidFill>
                <a:latin typeface="Georgia" panose="02040502050405020303" pitchFamily="18" charset="0"/>
                <a:ea typeface="Arial Black"/>
              </a:rPr>
              <a:t>innen</a:t>
            </a:r>
            <a:r>
              <a:rPr lang="en-US" sz="1600" spc="-1" dirty="0" smtClean="0">
                <a:solidFill>
                  <a:srgbClr val="000000"/>
                </a:solidFill>
                <a:latin typeface="Georgia" panose="02040502050405020303" pitchFamily="18" charset="0"/>
                <a:ea typeface="Arial Black"/>
              </a:rPr>
              <a:t> und </a:t>
            </a:r>
            <a:r>
              <a:rPr lang="en-US" sz="1600" spc="-1" dirty="0" err="1" smtClean="0">
                <a:solidFill>
                  <a:srgbClr val="000000"/>
                </a:solidFill>
                <a:latin typeface="Georgia" panose="02040502050405020303" pitchFamily="18" charset="0"/>
                <a:ea typeface="Arial Black"/>
              </a:rPr>
              <a:t>Unternehmen</a:t>
            </a:r>
            <a:endParaRPr lang="en-US" sz="1600" spc="-1" dirty="0" smtClean="0">
              <a:solidFill>
                <a:srgbClr val="000000"/>
              </a:solidFill>
              <a:latin typeface="Georgia" panose="02040502050405020303" pitchFamily="18" charset="0"/>
              <a:ea typeface="Arial Black"/>
            </a:endParaRPr>
          </a:p>
          <a:p>
            <a:pPr marL="742950" lvl="1" indent="-285750">
              <a:buFont typeface="Arial" panose="020B0604020202020204" pitchFamily="34" charset="0"/>
              <a:buChar char="•"/>
            </a:pPr>
            <a:r>
              <a:rPr lang="en-US" sz="1600" spc="-1" dirty="0" err="1" smtClean="0">
                <a:solidFill>
                  <a:srgbClr val="000000"/>
                </a:solidFill>
                <a:latin typeface="Georgia" panose="02040502050405020303" pitchFamily="18" charset="0"/>
                <a:ea typeface="Arial Black"/>
              </a:rPr>
              <a:t>mit</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Unterstützung</a:t>
            </a:r>
            <a:r>
              <a:rPr lang="en-US" sz="1600" spc="-1" dirty="0" smtClean="0">
                <a:solidFill>
                  <a:srgbClr val="000000"/>
                </a:solidFill>
                <a:latin typeface="Georgia" panose="02040502050405020303" pitchFamily="18" charset="0"/>
                <a:ea typeface="Arial Black"/>
              </a:rPr>
              <a:t> von Influencer*</a:t>
            </a:r>
            <a:r>
              <a:rPr lang="en-US" sz="1600" spc="-1" dirty="0" err="1" smtClean="0">
                <a:solidFill>
                  <a:srgbClr val="000000"/>
                </a:solidFill>
                <a:latin typeface="Georgia" panose="02040502050405020303" pitchFamily="18" charset="0"/>
                <a:ea typeface="Arial Black"/>
              </a:rPr>
              <a:t>innen</a:t>
            </a:r>
            <a:r>
              <a:rPr lang="en-US" sz="1600" spc="-1" dirty="0" smtClean="0">
                <a:solidFill>
                  <a:srgbClr val="000000"/>
                </a:solidFill>
                <a:latin typeface="Georgia" panose="02040502050405020303" pitchFamily="18" charset="0"/>
                <a:ea typeface="Arial Black"/>
              </a:rPr>
              <a:t> auf Instagram</a:t>
            </a:r>
          </a:p>
          <a:p>
            <a:pPr marL="742950" lvl="1" indent="-285750">
              <a:buFont typeface="Arial" panose="020B0604020202020204" pitchFamily="34" charset="0"/>
              <a:buChar char="•"/>
            </a:pPr>
            <a:r>
              <a:rPr lang="en-US" sz="1600" spc="-1" dirty="0" err="1" smtClean="0">
                <a:solidFill>
                  <a:srgbClr val="000000"/>
                </a:solidFill>
                <a:latin typeface="Georgia" panose="02040502050405020303" pitchFamily="18" charset="0"/>
                <a:ea typeface="Arial Black"/>
              </a:rPr>
              <a:t>mit</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ausführlichen</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Hintergrundinformationen</a:t>
            </a:r>
            <a:r>
              <a:rPr lang="en-US" sz="1600" spc="-1" dirty="0" smtClean="0">
                <a:solidFill>
                  <a:srgbClr val="000000"/>
                </a:solidFill>
                <a:latin typeface="Georgia" panose="02040502050405020303" pitchFamily="18" charset="0"/>
                <a:ea typeface="Arial Black"/>
              </a:rPr>
              <a:t> auf Facebook</a:t>
            </a:r>
          </a:p>
          <a:p>
            <a:pPr marL="285750" indent="-285750">
              <a:buFont typeface="Arial" panose="020B0604020202020204" pitchFamily="34" charset="0"/>
              <a:buChar char="•"/>
            </a:pPr>
            <a:r>
              <a:rPr lang="en-US" sz="1600" spc="-1" dirty="0" err="1" smtClean="0">
                <a:solidFill>
                  <a:srgbClr val="000000"/>
                </a:solidFill>
                <a:latin typeface="Georgia" panose="02040502050405020303" pitchFamily="18" charset="0"/>
                <a:ea typeface="Arial Black"/>
              </a:rPr>
              <a:t>Teilen</a:t>
            </a:r>
            <a:r>
              <a:rPr lang="en-US" sz="1600" spc="-1" dirty="0" smtClean="0">
                <a:solidFill>
                  <a:srgbClr val="000000"/>
                </a:solidFill>
                <a:latin typeface="Georgia" panose="02040502050405020303" pitchFamily="18" charset="0"/>
                <a:ea typeface="Arial Black"/>
              </a:rPr>
              <a:t> der </a:t>
            </a:r>
            <a:r>
              <a:rPr lang="en-US" sz="1600" spc="-1" dirty="0" err="1" smtClean="0">
                <a:solidFill>
                  <a:srgbClr val="000000"/>
                </a:solidFill>
                <a:latin typeface="Georgia" panose="02040502050405020303" pitchFamily="18" charset="0"/>
                <a:ea typeface="Arial Black"/>
              </a:rPr>
              <a:t>Petitionsseite</a:t>
            </a:r>
            <a:r>
              <a:rPr lang="en-US" sz="1600" spc="-1" dirty="0" smtClean="0">
                <a:solidFill>
                  <a:srgbClr val="000000"/>
                </a:solidFill>
                <a:latin typeface="Georgia" panose="02040502050405020303" pitchFamily="18" charset="0"/>
                <a:ea typeface="Arial Black"/>
              </a:rPr>
              <a:t>, der </a:t>
            </a:r>
            <a:r>
              <a:rPr lang="en-US" sz="1600" spc="-1" dirty="0" err="1" smtClean="0">
                <a:solidFill>
                  <a:srgbClr val="000000"/>
                </a:solidFill>
                <a:latin typeface="Georgia" panose="02040502050405020303" pitchFamily="18" charset="0"/>
                <a:ea typeface="Arial Black"/>
              </a:rPr>
              <a:t>Themenseiten</a:t>
            </a:r>
            <a:r>
              <a:rPr lang="en-US" sz="1600" spc="-1" dirty="0" smtClean="0">
                <a:solidFill>
                  <a:srgbClr val="000000"/>
                </a:solidFill>
                <a:latin typeface="Georgia" panose="02040502050405020303" pitchFamily="18" charset="0"/>
                <a:ea typeface="Arial Black"/>
              </a:rPr>
              <a:t> und der Blogs auf </a:t>
            </a:r>
            <a:r>
              <a:rPr lang="en-US" sz="1600" spc="-1" dirty="0" err="1" smtClean="0">
                <a:solidFill>
                  <a:srgbClr val="000000"/>
                </a:solidFill>
                <a:latin typeface="Georgia" panose="02040502050405020303" pitchFamily="18" charset="0"/>
                <a:ea typeface="Arial Black"/>
              </a:rPr>
              <a:t>eigenen</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Kanälen</a:t>
            </a:r>
            <a:endParaRPr lang="en-US" sz="1600" spc="-1" dirty="0" smtClean="0">
              <a:solidFill>
                <a:srgbClr val="000000"/>
              </a:solidFill>
              <a:latin typeface="Georgia" panose="02040502050405020303" pitchFamily="18" charset="0"/>
              <a:ea typeface="Arial Black"/>
            </a:endParaRPr>
          </a:p>
          <a:p>
            <a:pPr marL="285750" indent="-285750">
              <a:buFont typeface="Arial" panose="020B0604020202020204" pitchFamily="34" charset="0"/>
              <a:buChar char="•"/>
            </a:pPr>
            <a:r>
              <a:rPr lang="en-US" sz="1600" spc="-1" dirty="0" err="1" smtClean="0">
                <a:solidFill>
                  <a:srgbClr val="000000"/>
                </a:solidFill>
                <a:latin typeface="Georgia" panose="02040502050405020303" pitchFamily="18" charset="0"/>
                <a:ea typeface="Arial Black"/>
              </a:rPr>
              <a:t>Bewerben</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unseres</a:t>
            </a:r>
            <a:r>
              <a:rPr lang="en-US" sz="1600" spc="-1" dirty="0" smtClean="0">
                <a:solidFill>
                  <a:srgbClr val="000000"/>
                </a:solidFill>
                <a:latin typeface="Georgia" panose="02040502050405020303" pitchFamily="18" charset="0"/>
                <a:ea typeface="Arial Black"/>
              </a:rPr>
              <a:t> Newsletters, in </a:t>
            </a:r>
            <a:r>
              <a:rPr lang="en-US" sz="1600" spc="-1" dirty="0" err="1" smtClean="0">
                <a:solidFill>
                  <a:srgbClr val="000000"/>
                </a:solidFill>
                <a:latin typeface="Georgia" panose="02040502050405020303" pitchFamily="18" charset="0"/>
                <a:ea typeface="Arial Black"/>
              </a:rPr>
              <a:t>dem</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wir</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regelmäßig</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über</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aktuelle</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Entwickungen</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berichten</a:t>
            </a:r>
            <a:endParaRPr lang="en-US" sz="1600" spc="-1" dirty="0" smtClean="0">
              <a:solidFill>
                <a:srgbClr val="000000"/>
              </a:solidFill>
              <a:latin typeface="Georgia" panose="02040502050405020303" pitchFamily="18" charset="0"/>
              <a:ea typeface="Arial Black"/>
            </a:endParaRPr>
          </a:p>
          <a:p>
            <a:pPr marL="285750" indent="-285750">
              <a:buFont typeface="Arial" panose="020B0604020202020204" pitchFamily="34" charset="0"/>
              <a:buChar char="•"/>
            </a:pPr>
            <a:endParaRPr lang="en-US" sz="1600" spc="-1" dirty="0" smtClean="0">
              <a:solidFill>
                <a:srgbClr val="000000"/>
              </a:solidFill>
              <a:latin typeface="Georgia" panose="02040502050405020303" pitchFamily="18" charset="0"/>
              <a:ea typeface="Arial Black"/>
            </a:endParaRPr>
          </a:p>
          <a:p>
            <a:r>
              <a:rPr lang="en-US" sz="1600" b="1" spc="-1" dirty="0" err="1" smtClean="0">
                <a:solidFill>
                  <a:srgbClr val="000000"/>
                </a:solidFill>
                <a:latin typeface="Georgia" panose="02040502050405020303" pitchFamily="18" charset="0"/>
                <a:ea typeface="Arial Black"/>
              </a:rPr>
              <a:t>Eine</a:t>
            </a:r>
            <a:r>
              <a:rPr lang="en-US" sz="1600" b="1" spc="-1" dirty="0" smtClean="0">
                <a:solidFill>
                  <a:srgbClr val="000000"/>
                </a:solidFill>
                <a:latin typeface="Georgia" panose="02040502050405020303" pitchFamily="18" charset="0"/>
                <a:ea typeface="Arial Black"/>
              </a:rPr>
              <a:t> </a:t>
            </a:r>
            <a:r>
              <a:rPr lang="en-US" sz="1600" b="1" spc="-1" dirty="0" err="1" smtClean="0">
                <a:solidFill>
                  <a:srgbClr val="000000"/>
                </a:solidFill>
                <a:latin typeface="Georgia" panose="02040502050405020303" pitchFamily="18" charset="0"/>
                <a:ea typeface="Arial Black"/>
              </a:rPr>
              <a:t>kleine</a:t>
            </a:r>
            <a:r>
              <a:rPr lang="en-US" sz="1600" b="1" spc="-1" dirty="0" smtClean="0">
                <a:solidFill>
                  <a:srgbClr val="000000"/>
                </a:solidFill>
                <a:latin typeface="Georgia" panose="02040502050405020303" pitchFamily="18" charset="0"/>
                <a:ea typeface="Arial Black"/>
              </a:rPr>
              <a:t> </a:t>
            </a:r>
            <a:r>
              <a:rPr lang="en-US" sz="1600" b="1" spc="-1" dirty="0" err="1" smtClean="0">
                <a:solidFill>
                  <a:srgbClr val="000000"/>
                </a:solidFill>
                <a:latin typeface="Georgia" panose="02040502050405020303" pitchFamily="18" charset="0"/>
                <a:ea typeface="Arial Black"/>
              </a:rPr>
              <a:t>Bitte</a:t>
            </a:r>
            <a:r>
              <a:rPr lang="en-US" sz="1600" b="1"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Senden</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Sie</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Bilder</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Ihrer</a:t>
            </a:r>
            <a:r>
              <a:rPr lang="en-US" sz="1600" spc="-1" dirty="0" smtClean="0">
                <a:solidFill>
                  <a:srgbClr val="000000"/>
                </a:solidFill>
                <a:latin typeface="Georgia" panose="02040502050405020303" pitchFamily="18" charset="0"/>
                <a:ea typeface="Arial Black"/>
              </a:rPr>
              <a:t> </a:t>
            </a:r>
            <a:r>
              <a:rPr lang="en-US" sz="1600" spc="-1" dirty="0" err="1" smtClean="0">
                <a:solidFill>
                  <a:srgbClr val="000000"/>
                </a:solidFill>
                <a:latin typeface="Georgia" panose="02040502050405020303" pitchFamily="18" charset="0"/>
                <a:ea typeface="Arial Black"/>
              </a:rPr>
              <a:t>Aktionen</a:t>
            </a:r>
            <a:r>
              <a:rPr lang="en-US" sz="1600" spc="-1" dirty="0" smtClean="0">
                <a:solidFill>
                  <a:srgbClr val="000000"/>
                </a:solidFill>
                <a:latin typeface="Georgia" panose="02040502050405020303" pitchFamily="18" charset="0"/>
                <a:ea typeface="Arial Black"/>
              </a:rPr>
              <a:t> an Brot für die Welt!</a:t>
            </a:r>
            <a:endParaRPr lang="en-US" sz="1600" spc="-1" dirty="0">
              <a:solidFill>
                <a:srgbClr val="000000"/>
              </a:solidFill>
              <a:latin typeface="Georgia" panose="02040502050405020303" pitchFamily="18" charset="0"/>
              <a:ea typeface="Arial Black"/>
            </a:endParaRPr>
          </a:p>
          <a:p>
            <a:pPr>
              <a:lnSpc>
                <a:spcPct val="100000"/>
              </a:lnSpc>
            </a:pPr>
            <a:endParaRPr lang="en-US" sz="1600" b="1" strike="noStrike" spc="-1" dirty="0" smtClean="0">
              <a:solidFill>
                <a:srgbClr val="000000"/>
              </a:solidFill>
              <a:latin typeface="Georgia" panose="02040502050405020303" pitchFamily="18" charset="0"/>
              <a:ea typeface="Arial Black"/>
            </a:endParaRPr>
          </a:p>
        </p:txBody>
      </p:sp>
    </p:spTree>
    <p:extLst>
      <p:ext uri="{BB962C8B-B14F-4D97-AF65-F5344CB8AC3E}">
        <p14:creationId xmlns:p14="http://schemas.microsoft.com/office/powerpoint/2010/main" val="10065716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3"/>
          <p:cNvPicPr/>
          <p:nvPr/>
        </p:nvPicPr>
        <p:blipFill rotWithShape="1">
          <a:blip r:embed="rId2"/>
          <a:srcRect t="10556" b="6805"/>
          <a:stretch/>
        </p:blipFill>
        <p:spPr>
          <a:xfrm>
            <a:off x="250825" y="271604"/>
            <a:ext cx="8642350" cy="5386812"/>
          </a:xfrm>
          <a:prstGeom prst="rect">
            <a:avLst/>
          </a:prstGeom>
          <a:ln>
            <a:noFill/>
          </a:ln>
        </p:spPr>
      </p:pic>
    </p:spTree>
    <p:extLst>
      <p:ext uri="{BB962C8B-B14F-4D97-AF65-F5344CB8AC3E}">
        <p14:creationId xmlns:p14="http://schemas.microsoft.com/office/powerpoint/2010/main" val="22358066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3222720" y="876960"/>
            <a:ext cx="5275080" cy="8024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a:solidFill>
                  <a:srgbClr val="000000"/>
                </a:solidFill>
                <a:latin typeface="Georgia" panose="02040502050405020303" pitchFamily="18" charset="0"/>
                <a:ea typeface="Helvetica Neue"/>
              </a:rPr>
              <a:t>Es gibt vielfältige Ideen für Aktionen oder Veranstaltungen:</a:t>
            </a:r>
            <a:endParaRPr lang="en-US" sz="1600" b="0" strike="noStrike" spc="-1">
              <a:latin typeface="Georgia" panose="02040502050405020303" pitchFamily="18" charset="0"/>
            </a:endParaRPr>
          </a:p>
        </p:txBody>
      </p:sp>
      <p:sp>
        <p:nvSpPr>
          <p:cNvPr id="445" name="CustomShape 2"/>
          <p:cNvSpPr/>
          <p:nvPr/>
        </p:nvSpPr>
        <p:spPr>
          <a:xfrm>
            <a:off x="239760" y="189000"/>
            <a:ext cx="2846520" cy="105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smtClean="0">
                <a:solidFill>
                  <a:srgbClr val="000000"/>
                </a:solidFill>
                <a:latin typeface="Georgia" panose="02040502050405020303" pitchFamily="18" charset="0"/>
                <a:ea typeface="Arial Black"/>
              </a:rPr>
              <a:t>Tragen</a:t>
            </a:r>
            <a:r>
              <a:rPr lang="en-US" sz="2000" b="1" strike="noStrike" spc="-89" dirty="0" smtClean="0">
                <a:solidFill>
                  <a:srgbClr val="000000"/>
                </a:solidFill>
                <a:latin typeface="Georgia" panose="02040502050405020303" pitchFamily="18" charset="0"/>
                <a:ea typeface="Arial Black"/>
              </a:rPr>
              <a:t> </a:t>
            </a:r>
            <a:r>
              <a:rPr lang="en-US" sz="2000" b="1" strike="noStrike" spc="-89" dirty="0" err="1" smtClean="0">
                <a:solidFill>
                  <a:srgbClr val="000000"/>
                </a:solidFill>
                <a:latin typeface="Georgia" panose="02040502050405020303" pitchFamily="18" charset="0"/>
                <a:ea typeface="Arial Black"/>
              </a:rPr>
              <a:t>Sie</a:t>
            </a:r>
            <a:r>
              <a:rPr lang="en-US" sz="2000" b="1" strike="noStrike" spc="-89" dirty="0" smtClean="0">
                <a:solidFill>
                  <a:srgbClr val="000000"/>
                </a:solidFill>
                <a:latin typeface="Georgia" panose="02040502050405020303" pitchFamily="18" charset="0"/>
                <a:ea typeface="Arial Black"/>
              </a:rPr>
              <a:t> </a:t>
            </a:r>
            <a:r>
              <a:rPr lang="en-US" sz="2000" b="1" strike="noStrike" spc="-89" dirty="0">
                <a:solidFill>
                  <a:srgbClr val="000000"/>
                </a:solidFill>
                <a:latin typeface="Georgia" panose="02040502050405020303" pitchFamily="18" charset="0"/>
                <a:ea typeface="Arial Black"/>
              </a:rPr>
              <a:t>die </a:t>
            </a:r>
            <a:r>
              <a:rPr lang="en-US" sz="2000" b="1" strike="noStrike" spc="-89" dirty="0" err="1">
                <a:solidFill>
                  <a:srgbClr val="000000"/>
                </a:solidFill>
                <a:latin typeface="Georgia" panose="02040502050405020303" pitchFamily="18" charset="0"/>
                <a:ea typeface="Arial Black"/>
              </a:rPr>
              <a:t>Kampagne</a:t>
            </a:r>
            <a:r>
              <a:rPr lang="en-US" sz="2000" b="1" strike="noStrike" spc="-89" dirty="0">
                <a:solidFill>
                  <a:srgbClr val="000000"/>
                </a:solidFill>
                <a:latin typeface="Georgia" panose="02040502050405020303" pitchFamily="18" charset="0"/>
                <a:ea typeface="Arial Black"/>
              </a:rPr>
              <a:t> </a:t>
            </a:r>
            <a:r>
              <a:rPr lang="en-US" sz="2000" b="1" strike="noStrike" spc="-89" dirty="0" smtClean="0">
                <a:solidFill>
                  <a:srgbClr val="000000"/>
                </a:solidFill>
                <a:latin typeface="Georgia" panose="02040502050405020303" pitchFamily="18" charset="0"/>
                <a:ea typeface="Arial Black"/>
              </a:rPr>
              <a:t>ins </a:t>
            </a:r>
            <a:r>
              <a:rPr lang="en-US" sz="2000" b="1" strike="noStrike" spc="-89" dirty="0" err="1" smtClean="0">
                <a:solidFill>
                  <a:srgbClr val="000000"/>
                </a:solidFill>
                <a:latin typeface="Georgia" panose="02040502050405020303" pitchFamily="18" charset="0"/>
                <a:ea typeface="Arial Black"/>
              </a:rPr>
              <a:t>ganze</a:t>
            </a:r>
            <a:r>
              <a:rPr lang="en-US" sz="2000" b="1" strike="noStrike" spc="-89" dirty="0" smtClean="0">
                <a:solidFill>
                  <a:srgbClr val="000000"/>
                </a:solidFill>
                <a:latin typeface="Georgia" panose="02040502050405020303" pitchFamily="18" charset="0"/>
                <a:ea typeface="Arial Black"/>
              </a:rPr>
              <a:t> Land!</a:t>
            </a:r>
            <a:endParaRPr lang="en-US" sz="2000" b="1" strike="noStrike" spc="-1" dirty="0">
              <a:latin typeface="Georgia" panose="02040502050405020303" pitchFamily="18" charset="0"/>
            </a:endParaRPr>
          </a:p>
        </p:txBody>
      </p:sp>
      <p:sp>
        <p:nvSpPr>
          <p:cNvPr id="446" name="CustomShape 3"/>
          <p:cNvSpPr/>
          <p:nvPr/>
        </p:nvSpPr>
        <p:spPr>
          <a:xfrm>
            <a:off x="1118880" y="1525491"/>
            <a:ext cx="7378920" cy="40061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dirty="0" err="1" smtClean="0">
                <a:solidFill>
                  <a:srgbClr val="000000"/>
                </a:solidFill>
                <a:latin typeface="Georgia" panose="02040502050405020303" pitchFamily="18" charset="0"/>
                <a:ea typeface="Arial Black"/>
              </a:rPr>
              <a:t>Aktionen</a:t>
            </a:r>
            <a:r>
              <a:rPr lang="en-US" sz="1600" b="1" strike="noStrike" spc="-1" dirty="0" smtClean="0">
                <a:solidFill>
                  <a:srgbClr val="000000"/>
                </a:solidFill>
                <a:latin typeface="Georgia" panose="02040502050405020303" pitchFamily="18" charset="0"/>
                <a:ea typeface="Arial Black"/>
              </a:rPr>
              <a:t> </a:t>
            </a:r>
            <a:r>
              <a:rPr lang="en-US" sz="1600" b="1" strike="noStrike" spc="-1" dirty="0">
                <a:solidFill>
                  <a:srgbClr val="000000"/>
                </a:solidFill>
                <a:latin typeface="Georgia" panose="02040502050405020303" pitchFamily="18" charset="0"/>
                <a:ea typeface="Arial Black"/>
              </a:rPr>
              <a:t>und </a:t>
            </a:r>
            <a:r>
              <a:rPr lang="en-US" sz="1600" b="1" strike="noStrike" spc="-1" dirty="0" err="1">
                <a:solidFill>
                  <a:srgbClr val="000000"/>
                </a:solidFill>
                <a:latin typeface="Georgia" panose="02040502050405020303" pitchFamily="18" charset="0"/>
                <a:ea typeface="Arial Black"/>
              </a:rPr>
              <a:t>Veranstaltungen</a:t>
            </a:r>
            <a:r>
              <a:rPr lang="en-US" sz="1600" b="1" strike="noStrike" spc="-1" dirty="0">
                <a:solidFill>
                  <a:srgbClr val="000000"/>
                </a:solidFill>
                <a:latin typeface="Georgia" panose="02040502050405020303" pitchFamily="18" charset="0"/>
                <a:ea typeface="Arial Black"/>
              </a:rPr>
              <a:t> </a:t>
            </a:r>
            <a:r>
              <a:rPr lang="en-US" sz="1600" b="1" strike="noStrike" spc="-1" dirty="0" err="1">
                <a:solidFill>
                  <a:srgbClr val="000000"/>
                </a:solidFill>
                <a:latin typeface="Georgia" panose="02040502050405020303" pitchFamily="18" charset="0"/>
                <a:ea typeface="Arial Black"/>
              </a:rPr>
              <a:t>organisieren</a:t>
            </a:r>
            <a:r>
              <a:rPr lang="en-US" sz="1600" b="1" strike="noStrike" spc="-1" dirty="0">
                <a:solidFill>
                  <a:srgbClr val="000000"/>
                </a:solidFill>
                <a:latin typeface="Georgia" panose="02040502050405020303" pitchFamily="18" charset="0"/>
                <a:ea typeface="Arial Black"/>
              </a:rPr>
              <a:t>!</a:t>
            </a:r>
            <a:endParaRPr lang="en-US" sz="1600" b="0" strike="noStrike" spc="-1" dirty="0">
              <a:latin typeface="Georgia" panose="02040502050405020303" pitchFamily="18" charset="0"/>
            </a:endParaRPr>
          </a:p>
          <a:p>
            <a:pPr marL="285840" indent="-284400">
              <a:lnSpc>
                <a:spcPct val="100000"/>
              </a:lnSpc>
              <a:buClr>
                <a:srgbClr val="000000"/>
              </a:buClr>
              <a:buFont typeface="Arial"/>
              <a:buChar char="•"/>
            </a:pPr>
            <a:r>
              <a:rPr lang="en-US" sz="1600" b="0" strike="noStrike" spc="-1" dirty="0" err="1" smtClean="0">
                <a:solidFill>
                  <a:srgbClr val="000000"/>
                </a:solidFill>
                <a:latin typeface="Georgia" panose="02040502050405020303" pitchFamily="18" charset="0"/>
                <a:ea typeface="Arial Black"/>
              </a:rPr>
              <a:t>Beteiligung</a:t>
            </a:r>
            <a:r>
              <a:rPr lang="en-US" sz="1600" b="0" strike="noStrike" spc="-1" dirty="0" smtClean="0">
                <a:solidFill>
                  <a:srgbClr val="000000"/>
                </a:solidFill>
                <a:latin typeface="Georgia" panose="02040502050405020303" pitchFamily="18" charset="0"/>
                <a:ea typeface="Arial Black"/>
              </a:rPr>
              <a:t> </a:t>
            </a:r>
            <a:r>
              <a:rPr lang="en-US" sz="1600" b="0" strike="noStrike" spc="-1" dirty="0">
                <a:solidFill>
                  <a:srgbClr val="000000"/>
                </a:solidFill>
                <a:latin typeface="Georgia" panose="02040502050405020303" pitchFamily="18" charset="0"/>
                <a:ea typeface="Arial Black"/>
              </a:rPr>
              <a:t>an </a:t>
            </a:r>
            <a:r>
              <a:rPr lang="en-US" sz="1600" b="0" strike="noStrike" spc="-1" dirty="0" err="1">
                <a:solidFill>
                  <a:srgbClr val="000000"/>
                </a:solidFill>
                <a:latin typeface="Georgia" panose="02040502050405020303" pitchFamily="18" charset="0"/>
                <a:ea typeface="Arial Black"/>
              </a:rPr>
              <a:t>Aktionstagen</a:t>
            </a:r>
            <a:r>
              <a:rPr lang="en-US" sz="1600" b="0" strike="noStrike" spc="-1" dirty="0">
                <a:solidFill>
                  <a:srgbClr val="000000"/>
                </a:solidFill>
                <a:latin typeface="Georgia" panose="02040502050405020303" pitchFamily="18" charset="0"/>
                <a:ea typeface="Arial Black"/>
              </a:rPr>
              <a:t> der </a:t>
            </a:r>
            <a:r>
              <a:rPr lang="en-US" sz="1600" b="0" strike="noStrike" spc="-1" dirty="0" err="1">
                <a:solidFill>
                  <a:srgbClr val="000000"/>
                </a:solidFill>
                <a:latin typeface="Georgia" panose="02040502050405020303" pitchFamily="18" charset="0"/>
                <a:ea typeface="Arial Black"/>
              </a:rPr>
              <a:t>Kampagne</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mit</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dezentralen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öffentlichkeitswirksamen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Formaten</a:t>
            </a:r>
            <a:r>
              <a:rPr lang="en-US" sz="1600" b="0" strike="noStrike" spc="-1" dirty="0">
                <a:solidFill>
                  <a:srgbClr val="000000"/>
                </a:solidFill>
                <a:latin typeface="Georgia" panose="02040502050405020303" pitchFamily="18" charset="0"/>
                <a:ea typeface="Arial Black"/>
              </a:rPr>
              <a:t> </a:t>
            </a:r>
            <a:endParaRPr lang="en-US" sz="1600" b="0" strike="noStrike" spc="-1" dirty="0">
              <a:latin typeface="Georgia" panose="02040502050405020303" pitchFamily="18" charset="0"/>
            </a:endParaRPr>
          </a:p>
          <a:p>
            <a:pPr marL="285840" indent="-284400">
              <a:lnSpc>
                <a:spcPct val="100000"/>
              </a:lnSpc>
              <a:buClr>
                <a:srgbClr val="000000"/>
              </a:buClr>
              <a:buFont typeface="Arial"/>
              <a:buChar char="•"/>
            </a:pPr>
            <a:r>
              <a:rPr lang="en-US" sz="1600" b="0" strike="noStrike" spc="-1" dirty="0" err="1" smtClean="0">
                <a:solidFill>
                  <a:srgbClr val="000000"/>
                </a:solidFill>
                <a:latin typeface="Georgia" panose="02040502050405020303" pitchFamily="18" charset="0"/>
                <a:ea typeface="Arial Black"/>
              </a:rPr>
              <a:t>Unterschriften</a:t>
            </a:r>
            <a:r>
              <a:rPr lang="en-US" sz="1600" b="0" strike="noStrike" spc="-1" dirty="0" smtClean="0">
                <a:solidFill>
                  <a:srgbClr val="000000"/>
                </a:solidFill>
                <a:latin typeface="Georgia" panose="02040502050405020303" pitchFamily="18" charset="0"/>
                <a:ea typeface="Arial Black"/>
              </a:rPr>
              <a:t> </a:t>
            </a:r>
            <a:r>
              <a:rPr lang="en-US" sz="1600" b="0" strike="noStrike" spc="-1" dirty="0" err="1" smtClean="0">
                <a:solidFill>
                  <a:srgbClr val="000000"/>
                </a:solidFill>
                <a:latin typeface="Georgia" panose="02040502050405020303" pitchFamily="18" charset="0"/>
                <a:ea typeface="Arial Black"/>
              </a:rPr>
              <a:t>sammeln</a:t>
            </a:r>
            <a:r>
              <a:rPr lang="en-US" sz="1600" b="0" strike="noStrike" spc="-1" dirty="0" smtClean="0">
                <a:solidFill>
                  <a:srgbClr val="000000"/>
                </a:solidFill>
                <a:latin typeface="Georgia" panose="02040502050405020303" pitchFamily="18" charset="0"/>
                <a:ea typeface="Arial Black"/>
              </a:rPr>
              <a:t> </a:t>
            </a:r>
            <a:r>
              <a:rPr lang="en-US" sz="1600" b="0" strike="noStrike" spc="-1" dirty="0">
                <a:solidFill>
                  <a:srgbClr val="000000"/>
                </a:solidFill>
                <a:latin typeface="Georgia" panose="02040502050405020303" pitchFamily="18" charset="0"/>
                <a:ea typeface="Arial Black"/>
              </a:rPr>
              <a:t>auf </a:t>
            </a:r>
            <a:r>
              <a:rPr lang="en-US" sz="1600" b="0" strike="noStrike" spc="-1" dirty="0" err="1">
                <a:solidFill>
                  <a:srgbClr val="000000"/>
                </a:solidFill>
                <a:latin typeface="Georgia" panose="02040502050405020303" pitchFamily="18" charset="0"/>
                <a:ea typeface="Arial Black"/>
              </a:rPr>
              <a:t>Gemeindefesten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städtischen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Veranstaltungen</a:t>
            </a:r>
            <a:r>
              <a:rPr lang="en-US" sz="1600" b="0" strike="noStrike" spc="-1" dirty="0">
                <a:solidFill>
                  <a:srgbClr val="000000"/>
                </a:solidFill>
                <a:latin typeface="Georgia" panose="02040502050405020303" pitchFamily="18" charset="0"/>
                <a:ea typeface="Arial Black"/>
              </a:rPr>
              <a:t>, </a:t>
            </a:r>
            <a:r>
              <a:rPr lang="en-US" sz="1600" b="0" strike="noStrike" spc="-1" dirty="0" err="1" smtClean="0">
                <a:solidFill>
                  <a:srgbClr val="000000"/>
                </a:solidFill>
                <a:latin typeface="Georgia" panose="02040502050405020303" pitchFamily="18" charset="0"/>
                <a:ea typeface="Arial Black"/>
              </a:rPr>
              <a:t>Märkten</a:t>
            </a:r>
            <a:endParaRPr lang="en-US" sz="1600" b="0" strike="noStrike" spc="-1" dirty="0" smtClean="0">
              <a:solidFill>
                <a:srgbClr val="000000"/>
              </a:solidFill>
              <a:latin typeface="Georgia" panose="02040502050405020303" pitchFamily="18" charset="0"/>
              <a:ea typeface="Arial Black"/>
            </a:endParaRPr>
          </a:p>
          <a:p>
            <a:pPr marL="285840" indent="-284400">
              <a:lnSpc>
                <a:spcPct val="100000"/>
              </a:lnSpc>
              <a:buClr>
                <a:srgbClr val="000000"/>
              </a:buClr>
              <a:buFont typeface="Arial"/>
              <a:buChar char="•"/>
            </a:pPr>
            <a:r>
              <a:rPr lang="en-US" sz="1600" spc="-1" dirty="0" err="1">
                <a:solidFill>
                  <a:srgbClr val="000000"/>
                </a:solidFill>
                <a:latin typeface="Georgia" panose="02040502050405020303" pitchFamily="18" charset="0"/>
                <a:ea typeface="Arial Black"/>
              </a:rPr>
              <a:t>lokale</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Pressearbeit</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zur</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Kampagne</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anlässlich</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eigener</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Veranstaltungen</a:t>
            </a:r>
            <a:endParaRPr lang="en-US" sz="1600" spc="-1" dirty="0">
              <a:solidFill>
                <a:srgbClr val="000000"/>
              </a:solidFill>
              <a:latin typeface="Georgia" panose="02040502050405020303" pitchFamily="18" charset="0"/>
              <a:ea typeface="Arial Black"/>
            </a:endParaRPr>
          </a:p>
          <a:p>
            <a:pPr marL="285840" indent="-284400">
              <a:lnSpc>
                <a:spcPct val="100000"/>
              </a:lnSpc>
              <a:buClr>
                <a:srgbClr val="000000"/>
              </a:buClr>
              <a:buFont typeface="Arial"/>
              <a:buChar char="•"/>
            </a:pPr>
            <a:r>
              <a:rPr lang="en-US" sz="1600" spc="-1" dirty="0" err="1">
                <a:solidFill>
                  <a:srgbClr val="000000"/>
                </a:solidFill>
                <a:latin typeface="Georgia" panose="02040502050405020303" pitchFamily="18" charset="0"/>
                <a:ea typeface="Arial Black"/>
              </a:rPr>
              <a:t>Organisation</a:t>
            </a:r>
            <a:r>
              <a:rPr lang="en-US" sz="1600" spc="-1" dirty="0">
                <a:solidFill>
                  <a:srgbClr val="000000"/>
                </a:solidFill>
                <a:latin typeface="Georgia" panose="02040502050405020303" pitchFamily="18" charset="0"/>
                <a:ea typeface="Arial Black"/>
              </a:rPr>
              <a:t> von </a:t>
            </a:r>
            <a:r>
              <a:rPr lang="en-US" sz="1600" spc="-1" dirty="0" err="1">
                <a:solidFill>
                  <a:srgbClr val="000000"/>
                </a:solidFill>
                <a:latin typeface="Georgia" panose="02040502050405020303" pitchFamily="18" charset="0"/>
                <a:ea typeface="Arial Black"/>
              </a:rPr>
              <a:t>Filmabenden</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mit</a:t>
            </a:r>
            <a:r>
              <a:rPr lang="en-US" sz="1600" spc="-1" dirty="0">
                <a:solidFill>
                  <a:srgbClr val="000000"/>
                </a:solidFill>
                <a:latin typeface="Georgia" panose="02040502050405020303" pitchFamily="18" charset="0"/>
                <a:ea typeface="Arial Black"/>
              </a:rPr>
              <a:t> Info und </a:t>
            </a:r>
            <a:r>
              <a:rPr lang="en-US" sz="1600" spc="-1" dirty="0" err="1">
                <a:solidFill>
                  <a:srgbClr val="000000"/>
                </a:solidFill>
                <a:latin typeface="Georgia" panose="02040502050405020303" pitchFamily="18" charset="0"/>
                <a:ea typeface="Arial Black"/>
              </a:rPr>
              <a:t>Diskussion</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zur</a:t>
            </a:r>
            <a:r>
              <a:rPr lang="en-US" sz="1600" spc="-1" dirty="0">
                <a:solidFill>
                  <a:srgbClr val="000000"/>
                </a:solidFill>
                <a:latin typeface="Georgia" panose="02040502050405020303" pitchFamily="18" charset="0"/>
                <a:ea typeface="Arial Black"/>
              </a:rPr>
              <a:t> </a:t>
            </a:r>
            <a:r>
              <a:rPr lang="en-US" sz="1600" spc="-1" dirty="0" err="1">
                <a:solidFill>
                  <a:srgbClr val="000000"/>
                </a:solidFill>
                <a:latin typeface="Georgia" panose="02040502050405020303" pitchFamily="18" charset="0"/>
                <a:ea typeface="Arial Black"/>
              </a:rPr>
              <a:t>Kampagne</a:t>
            </a:r>
            <a:r>
              <a:rPr lang="en-US" sz="1600" spc="-1" dirty="0">
                <a:solidFill>
                  <a:srgbClr val="000000"/>
                </a:solidFill>
                <a:latin typeface="Georgia" panose="02040502050405020303" pitchFamily="18" charset="0"/>
                <a:ea typeface="Arial Black"/>
              </a:rPr>
              <a:t> </a:t>
            </a:r>
            <a:r>
              <a:rPr lang="en-US" sz="1600" b="0" strike="noStrike" spc="-1" dirty="0" smtClean="0">
                <a:solidFill>
                  <a:srgbClr val="000000"/>
                </a:solidFill>
                <a:latin typeface="Georgia" panose="02040502050405020303" pitchFamily="18" charset="0"/>
                <a:ea typeface="Arial Black"/>
              </a:rPr>
              <a:t> </a:t>
            </a:r>
            <a:endParaRPr lang="en-US" sz="1600" b="0" strike="noStrike" spc="-1" dirty="0">
              <a:latin typeface="Georgia" panose="02040502050405020303" pitchFamily="18" charset="0"/>
            </a:endParaRPr>
          </a:p>
          <a:p>
            <a:pPr marL="285840" indent="-284400">
              <a:lnSpc>
                <a:spcPct val="100000"/>
              </a:lnSpc>
              <a:buClr>
                <a:srgbClr val="000000"/>
              </a:buClr>
              <a:buFont typeface="Arial"/>
              <a:buChar char="•"/>
            </a:pPr>
            <a:r>
              <a:rPr lang="en-US" sz="1600" b="0" strike="noStrike" spc="-1" dirty="0" err="1">
                <a:solidFill>
                  <a:srgbClr val="000000"/>
                </a:solidFill>
                <a:latin typeface="Georgia" panose="02040502050405020303" pitchFamily="18" charset="0"/>
                <a:ea typeface="Arial Black"/>
              </a:rPr>
              <a:t>Treffen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mit</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Bundestagsabgeordneten</a:t>
            </a:r>
            <a:r>
              <a:rPr lang="en-US" sz="1600" b="0" strike="noStrike" spc="-1" dirty="0">
                <a:solidFill>
                  <a:srgbClr val="000000"/>
                </a:solidFill>
                <a:latin typeface="Georgia" panose="02040502050405020303" pitchFamily="18" charset="0"/>
                <a:ea typeface="Arial Black"/>
              </a:rPr>
              <a:t> in </a:t>
            </a:r>
            <a:r>
              <a:rPr lang="en-US" sz="1600" b="0" strike="noStrike" spc="-1" dirty="0" err="1">
                <a:solidFill>
                  <a:srgbClr val="000000"/>
                </a:solidFill>
                <a:latin typeface="Georgia" panose="02040502050405020303" pitchFamily="18" charset="0"/>
                <a:ea typeface="Arial Black"/>
              </a:rPr>
              <a:t>deren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Wahlkreisbüros</a:t>
            </a:r>
            <a:r>
              <a:rPr lang="en-US" sz="1600" b="0" strike="noStrike" spc="-1" dirty="0">
                <a:solidFill>
                  <a:srgbClr val="000000"/>
                </a:solidFill>
                <a:latin typeface="Georgia" panose="02040502050405020303" pitchFamily="18" charset="0"/>
                <a:ea typeface="Arial Black"/>
              </a:rPr>
              <a:t> und </a:t>
            </a:r>
            <a:r>
              <a:rPr lang="en-US" sz="1600" b="0" strike="noStrike" spc="-1" dirty="0" err="1">
                <a:solidFill>
                  <a:srgbClr val="000000"/>
                </a:solidFill>
                <a:latin typeface="Georgia" panose="02040502050405020303" pitchFamily="18" charset="0"/>
                <a:ea typeface="Arial Black"/>
              </a:rPr>
              <a:t>Übergabe</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eines</a:t>
            </a:r>
            <a:r>
              <a:rPr lang="en-US" sz="1600" b="0" strike="noStrike" spc="-1" dirty="0">
                <a:solidFill>
                  <a:srgbClr val="000000"/>
                </a:solidFill>
                <a:latin typeface="Georgia" panose="02040502050405020303" pitchFamily="18" charset="0"/>
                <a:ea typeface="Arial Black"/>
              </a:rPr>
              <a:t> „Care-</a:t>
            </a:r>
            <a:r>
              <a:rPr lang="en-US" sz="1600" b="0" strike="noStrike" spc="-1" dirty="0" err="1">
                <a:solidFill>
                  <a:srgbClr val="000000"/>
                </a:solidFill>
                <a:latin typeface="Georgia" panose="02040502050405020303" pitchFamily="18" charset="0"/>
                <a:ea typeface="Arial Black"/>
              </a:rPr>
              <a:t>Paketes</a:t>
            </a:r>
            <a:r>
              <a:rPr lang="en-US" sz="1600" b="0" strike="noStrike" spc="-1" dirty="0">
                <a:solidFill>
                  <a:srgbClr val="000000"/>
                </a:solidFill>
                <a:latin typeface="Georgia" panose="02040502050405020303" pitchFamily="18" charset="0"/>
                <a:ea typeface="Arial Black"/>
              </a:rPr>
              <a:t>“</a:t>
            </a:r>
            <a:endParaRPr lang="en-US" sz="1600" b="0" strike="noStrike" spc="-1" dirty="0">
              <a:latin typeface="Georgia" panose="02040502050405020303" pitchFamily="18" charset="0"/>
            </a:endParaRPr>
          </a:p>
          <a:p>
            <a:pPr marL="285840" indent="-284400">
              <a:lnSpc>
                <a:spcPct val="100000"/>
              </a:lnSpc>
              <a:buClr>
                <a:srgbClr val="000000"/>
              </a:buClr>
              <a:buFont typeface="Arial"/>
              <a:buChar char="•"/>
            </a:pPr>
            <a:r>
              <a:rPr lang="en-US" sz="1600" b="0" strike="noStrike" spc="-1" dirty="0" err="1">
                <a:solidFill>
                  <a:srgbClr val="000000"/>
                </a:solidFill>
                <a:latin typeface="Georgia" panose="02040502050405020303" pitchFamily="18" charset="0"/>
                <a:ea typeface="Arial Black"/>
              </a:rPr>
              <a:t>Organisation</a:t>
            </a:r>
            <a:r>
              <a:rPr lang="en-US" sz="1600" b="0" strike="noStrike" spc="-1" dirty="0">
                <a:solidFill>
                  <a:srgbClr val="000000"/>
                </a:solidFill>
                <a:latin typeface="Georgia" panose="02040502050405020303" pitchFamily="18" charset="0"/>
                <a:ea typeface="Arial Black"/>
              </a:rPr>
              <a:t> von </a:t>
            </a:r>
            <a:r>
              <a:rPr lang="en-US" sz="1600" b="0" strike="noStrike" spc="-1" dirty="0" err="1">
                <a:solidFill>
                  <a:srgbClr val="000000"/>
                </a:solidFill>
                <a:latin typeface="Georgia" panose="02040502050405020303" pitchFamily="18" charset="0"/>
                <a:ea typeface="Arial Black"/>
              </a:rPr>
              <a:t>Diskussionsveranstaltungen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zum</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Thema</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unter</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Einbezug</a:t>
            </a:r>
            <a:r>
              <a:rPr lang="en-US" sz="1600" b="0" strike="noStrike" spc="-1" dirty="0">
                <a:solidFill>
                  <a:srgbClr val="000000"/>
                </a:solidFill>
                <a:latin typeface="Georgia" panose="02040502050405020303" pitchFamily="18" charset="0"/>
                <a:ea typeface="Arial Black"/>
              </a:rPr>
              <a:t> von </a:t>
            </a:r>
            <a:r>
              <a:rPr lang="en-US" sz="1600" b="0" strike="noStrike" spc="-1" dirty="0" err="1">
                <a:solidFill>
                  <a:srgbClr val="000000"/>
                </a:solidFill>
                <a:latin typeface="Georgia" panose="02040502050405020303" pitchFamily="18" charset="0"/>
                <a:ea typeface="Arial Black"/>
              </a:rPr>
              <a:t>Bundestagsabgeordneten</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aus</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dem</a:t>
            </a:r>
            <a:r>
              <a:rPr lang="en-US" sz="1600" b="0" strike="noStrike" spc="-1" dirty="0">
                <a:solidFill>
                  <a:srgbClr val="000000"/>
                </a:solidFill>
                <a:latin typeface="Georgia" panose="02040502050405020303" pitchFamily="18" charset="0"/>
                <a:ea typeface="Arial Black"/>
              </a:rPr>
              <a:t> </a:t>
            </a:r>
            <a:r>
              <a:rPr lang="en-US" sz="1600" b="0" strike="noStrike" spc="-1" dirty="0" err="1">
                <a:solidFill>
                  <a:srgbClr val="000000"/>
                </a:solidFill>
                <a:latin typeface="Georgia" panose="02040502050405020303" pitchFamily="18" charset="0"/>
                <a:ea typeface="Arial Black"/>
              </a:rPr>
              <a:t>Wahlkreis</a:t>
            </a:r>
            <a:r>
              <a:rPr lang="en-US" sz="1600" b="0" strike="noStrike" spc="-1" dirty="0">
                <a:solidFill>
                  <a:srgbClr val="000000"/>
                </a:solidFill>
                <a:latin typeface="Georgia" panose="02040502050405020303" pitchFamily="18" charset="0"/>
                <a:ea typeface="Arial Black"/>
              </a:rPr>
              <a:t>, fairer </a:t>
            </a:r>
            <a:r>
              <a:rPr lang="en-US" sz="1600" b="0" strike="noStrike" spc="-1" dirty="0" smtClean="0">
                <a:solidFill>
                  <a:srgbClr val="000000"/>
                </a:solidFill>
                <a:latin typeface="Georgia" panose="02040502050405020303" pitchFamily="18" charset="0"/>
                <a:ea typeface="Arial Black"/>
              </a:rPr>
              <a:t>Brunch</a:t>
            </a:r>
            <a:endParaRPr lang="en-US" sz="1600" b="0"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250825" y="260350"/>
            <a:ext cx="8642350" cy="5400675"/>
            <a:chOff x="250825" y="260350"/>
            <a:chExt cx="8642350" cy="5400675"/>
          </a:xfrm>
        </p:grpSpPr>
        <p:sp>
          <p:nvSpPr>
            <p:cNvPr id="15"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6" name="Grafik 15"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877" y="863845"/>
              <a:ext cx="7205987" cy="4075636"/>
            </a:xfrm>
            <a:prstGeom prst="rect">
              <a:avLst/>
            </a:prstGeom>
            <a:ln w="12700">
              <a:miter lim="400000"/>
            </a:ln>
            <a:effectLst/>
          </p:spPr>
        </p:pic>
      </p:grpSp>
      <p:sp>
        <p:nvSpPr>
          <p:cNvPr id="6" name="Textfeld 5"/>
          <p:cNvSpPr txBox="1"/>
          <p:nvPr/>
        </p:nvSpPr>
        <p:spPr>
          <a:xfrm>
            <a:off x="1403287" y="1991112"/>
            <a:ext cx="6264998" cy="707886"/>
          </a:xfrm>
          <a:prstGeom prst="rect">
            <a:avLst/>
          </a:prstGeom>
          <a:noFill/>
        </p:spPr>
        <p:txBody>
          <a:bodyPr wrap="square" rtlCol="0">
            <a:spAutoFit/>
          </a:bodyPr>
          <a:lstStyle/>
          <a:p>
            <a:pPr algn="ctr"/>
            <a:r>
              <a:rPr lang="de-DE" sz="4000" b="1" dirty="0" smtClean="0">
                <a:solidFill>
                  <a:schemeClr val="bg1"/>
                </a:solidFill>
                <a:latin typeface="Georgia" panose="02040502050405020303" pitchFamily="18" charset="0"/>
              </a:rPr>
              <a:t>KONTAKT</a:t>
            </a:r>
            <a:endParaRPr lang="de-DE"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8836689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3222720" y="876960"/>
            <a:ext cx="5275080" cy="80244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endParaRPr lang="en-US" sz="1600" b="0" strike="noStrike" spc="-1" dirty="0">
              <a:latin typeface="Georgia" panose="02040502050405020303" pitchFamily="18" charset="0"/>
            </a:endParaRPr>
          </a:p>
        </p:txBody>
      </p:sp>
      <p:sp>
        <p:nvSpPr>
          <p:cNvPr id="445" name="CustomShape 2"/>
          <p:cNvSpPr/>
          <p:nvPr/>
        </p:nvSpPr>
        <p:spPr>
          <a:xfrm>
            <a:off x="239760" y="189000"/>
            <a:ext cx="2846520" cy="105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pc="-89" dirty="0" err="1" smtClean="0">
                <a:solidFill>
                  <a:srgbClr val="000000"/>
                </a:solidFill>
                <a:latin typeface="Georgia" panose="02040502050405020303" pitchFamily="18" charset="0"/>
                <a:ea typeface="Arial Black"/>
              </a:rPr>
              <a:t>Kontaktieren</a:t>
            </a:r>
            <a:r>
              <a:rPr lang="en-US" sz="2000" b="1" spc="-89" dirty="0" smtClean="0">
                <a:solidFill>
                  <a:srgbClr val="000000"/>
                </a:solidFill>
                <a:latin typeface="Georgia" panose="02040502050405020303" pitchFamily="18" charset="0"/>
                <a:ea typeface="Arial Black"/>
              </a:rPr>
              <a:t> </a:t>
            </a:r>
            <a:r>
              <a:rPr lang="en-US" sz="2000" b="1" spc="-89" dirty="0" err="1" smtClean="0">
                <a:solidFill>
                  <a:srgbClr val="000000"/>
                </a:solidFill>
                <a:latin typeface="Georgia" panose="02040502050405020303" pitchFamily="18" charset="0"/>
                <a:ea typeface="Arial Black"/>
              </a:rPr>
              <a:t>Sie</a:t>
            </a:r>
            <a:r>
              <a:rPr lang="en-US" sz="2000" b="1" spc="-89" dirty="0" smtClean="0">
                <a:solidFill>
                  <a:srgbClr val="000000"/>
                </a:solidFill>
                <a:latin typeface="Georgia" panose="02040502050405020303" pitchFamily="18" charset="0"/>
                <a:ea typeface="Arial Black"/>
              </a:rPr>
              <a:t> </a:t>
            </a:r>
            <a:r>
              <a:rPr lang="en-US" sz="2000" b="1" spc="-89" dirty="0" err="1" smtClean="0">
                <a:solidFill>
                  <a:srgbClr val="000000"/>
                </a:solidFill>
                <a:latin typeface="Georgia" panose="02040502050405020303" pitchFamily="18" charset="0"/>
                <a:ea typeface="Arial Black"/>
              </a:rPr>
              <a:t>uns</a:t>
            </a:r>
            <a:r>
              <a:rPr lang="en-US" sz="2000" b="1" spc="-89" dirty="0" smtClean="0">
                <a:solidFill>
                  <a:srgbClr val="000000"/>
                </a:solidFill>
                <a:latin typeface="Georgia" panose="02040502050405020303" pitchFamily="18" charset="0"/>
                <a:ea typeface="Arial Black"/>
              </a:rPr>
              <a:t> und </a:t>
            </a:r>
            <a:r>
              <a:rPr lang="en-US" sz="2000" b="1" spc="-89" dirty="0" err="1" smtClean="0">
                <a:solidFill>
                  <a:srgbClr val="000000"/>
                </a:solidFill>
                <a:latin typeface="Georgia" panose="02040502050405020303" pitchFamily="18" charset="0"/>
                <a:ea typeface="Arial Black"/>
              </a:rPr>
              <a:t>unterstützen</a:t>
            </a:r>
            <a:r>
              <a:rPr lang="en-US" sz="2000" b="1" spc="-89" dirty="0" smtClean="0">
                <a:solidFill>
                  <a:srgbClr val="000000"/>
                </a:solidFill>
                <a:latin typeface="Georgia" panose="02040502050405020303" pitchFamily="18" charset="0"/>
                <a:ea typeface="Arial Black"/>
              </a:rPr>
              <a:t> </a:t>
            </a:r>
            <a:r>
              <a:rPr lang="en-US" sz="2000" b="1" spc="-89" dirty="0" err="1" smtClean="0">
                <a:solidFill>
                  <a:srgbClr val="000000"/>
                </a:solidFill>
                <a:latin typeface="Georgia" panose="02040502050405020303" pitchFamily="18" charset="0"/>
                <a:ea typeface="Arial Black"/>
              </a:rPr>
              <a:t>Sie</a:t>
            </a:r>
            <a:r>
              <a:rPr lang="en-US" sz="2000" b="1" spc="-89" dirty="0" smtClean="0">
                <a:solidFill>
                  <a:srgbClr val="000000"/>
                </a:solidFill>
                <a:latin typeface="Georgia" panose="02040502050405020303" pitchFamily="18" charset="0"/>
                <a:ea typeface="Arial Black"/>
              </a:rPr>
              <a:t> die </a:t>
            </a:r>
            <a:r>
              <a:rPr lang="en-US" sz="2000" b="1" spc="-89" dirty="0" err="1" smtClean="0">
                <a:solidFill>
                  <a:srgbClr val="000000"/>
                </a:solidFill>
                <a:latin typeface="Georgia" panose="02040502050405020303" pitchFamily="18" charset="0"/>
                <a:ea typeface="Arial Black"/>
              </a:rPr>
              <a:t>Kampagne</a:t>
            </a:r>
            <a:r>
              <a:rPr lang="en-US" sz="2000" b="1" strike="noStrike" spc="-89" dirty="0" smtClean="0">
                <a:solidFill>
                  <a:srgbClr val="000000"/>
                </a:solidFill>
                <a:latin typeface="Georgia" panose="02040502050405020303" pitchFamily="18" charset="0"/>
                <a:ea typeface="Arial Black"/>
              </a:rPr>
              <a:t>!</a:t>
            </a:r>
            <a:endParaRPr lang="en-US" sz="2000" b="1" strike="noStrike" spc="-1" dirty="0">
              <a:latin typeface="Georgia" panose="02040502050405020303" pitchFamily="18" charset="0"/>
            </a:endParaRPr>
          </a:p>
        </p:txBody>
      </p:sp>
      <p:sp>
        <p:nvSpPr>
          <p:cNvPr id="446" name="CustomShape 3"/>
          <p:cNvSpPr/>
          <p:nvPr/>
        </p:nvSpPr>
        <p:spPr>
          <a:xfrm>
            <a:off x="1118880" y="1525491"/>
            <a:ext cx="4747766" cy="40061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pc="-1" dirty="0" err="1" smtClean="0">
                <a:latin typeface="Georgia" panose="02040502050405020303" pitchFamily="18" charset="0"/>
              </a:rPr>
              <a:t>Inhaltliche</a:t>
            </a:r>
            <a:r>
              <a:rPr lang="en-US" sz="1600" b="1" spc="-1" dirty="0" smtClean="0">
                <a:latin typeface="Georgia" panose="02040502050405020303" pitchFamily="18" charset="0"/>
              </a:rPr>
              <a:t> </a:t>
            </a:r>
            <a:r>
              <a:rPr lang="en-US" sz="1600" b="1" spc="-1" dirty="0" err="1" smtClean="0">
                <a:latin typeface="Georgia" panose="02040502050405020303" pitchFamily="18" charset="0"/>
              </a:rPr>
              <a:t>Ansprechpartnerin</a:t>
            </a:r>
            <a:r>
              <a:rPr lang="en-US" sz="1600" b="1" spc="-1" dirty="0" smtClean="0">
                <a:latin typeface="Georgia" panose="02040502050405020303" pitchFamily="18" charset="0"/>
              </a:rPr>
              <a:t>:</a:t>
            </a:r>
          </a:p>
          <a:p>
            <a:pPr>
              <a:lnSpc>
                <a:spcPct val="100000"/>
              </a:lnSpc>
            </a:pPr>
            <a:r>
              <a:rPr lang="en-US" sz="1600" b="0" strike="noStrike" spc="-1" dirty="0" smtClean="0">
                <a:latin typeface="Georgia" panose="02040502050405020303" pitchFamily="18" charset="0"/>
              </a:rPr>
              <a:t>Maren Leifker, </a:t>
            </a:r>
            <a:r>
              <a:rPr lang="en-US" sz="1600" b="0" strike="noStrike" spc="-1" dirty="0" err="1" smtClean="0">
                <a:latin typeface="Georgia" panose="02040502050405020303" pitchFamily="18" charset="0"/>
              </a:rPr>
              <a:t>Referentin</a:t>
            </a:r>
            <a:r>
              <a:rPr lang="en-US" sz="1600" b="0" strike="noStrike" spc="-1" dirty="0" smtClean="0">
                <a:latin typeface="Georgia" panose="02040502050405020303" pitchFamily="18" charset="0"/>
              </a:rPr>
              <a:t> </a:t>
            </a:r>
            <a:r>
              <a:rPr lang="en-US" sz="1600" b="0" strike="noStrike" spc="-1" dirty="0" err="1" smtClean="0">
                <a:latin typeface="Georgia" panose="02040502050405020303" pitchFamily="18" charset="0"/>
              </a:rPr>
              <a:t>Menschenrechte</a:t>
            </a:r>
            <a:r>
              <a:rPr lang="en-US" sz="1600" b="0" strike="noStrike" spc="-1" dirty="0" smtClean="0">
                <a:latin typeface="Georgia" panose="02040502050405020303" pitchFamily="18" charset="0"/>
              </a:rPr>
              <a:t>, </a:t>
            </a:r>
            <a:r>
              <a:rPr lang="en-US" sz="1600" b="0" strike="noStrike" spc="-1" dirty="0" smtClean="0">
                <a:latin typeface="Georgia" panose="02040502050405020303" pitchFamily="18" charset="0"/>
                <a:hlinkClick r:id="rId3"/>
              </a:rPr>
              <a:t>maren.leifker@brot-fuer-die-welt.de</a:t>
            </a:r>
            <a:r>
              <a:rPr lang="en-US" sz="1600" spc="-1" dirty="0">
                <a:latin typeface="Georgia" panose="02040502050405020303" pitchFamily="18" charset="0"/>
              </a:rPr>
              <a:t>, </a:t>
            </a:r>
            <a:r>
              <a:rPr lang="en-US" sz="1600" spc="-1" dirty="0" smtClean="0">
                <a:latin typeface="Georgia" panose="02040502050405020303" pitchFamily="18" charset="0"/>
              </a:rPr>
              <a:t>030 </a:t>
            </a:r>
            <a:r>
              <a:rPr lang="en-US" sz="1600" spc="-1" dirty="0">
                <a:latin typeface="Georgia" panose="02040502050405020303" pitchFamily="18" charset="0"/>
              </a:rPr>
              <a:t>65211 1836 </a:t>
            </a:r>
            <a:endParaRPr lang="en-US" sz="1600" spc="-1" dirty="0" smtClean="0">
              <a:latin typeface="Georgia" panose="02040502050405020303" pitchFamily="18" charset="0"/>
            </a:endParaRPr>
          </a:p>
          <a:p>
            <a:pPr>
              <a:lnSpc>
                <a:spcPct val="100000"/>
              </a:lnSpc>
            </a:pPr>
            <a:endParaRPr lang="en-US" sz="1600" b="0" strike="noStrike" spc="-1" dirty="0">
              <a:latin typeface="Georgia" panose="02040502050405020303" pitchFamily="18" charset="0"/>
            </a:endParaRPr>
          </a:p>
          <a:p>
            <a:pPr>
              <a:lnSpc>
                <a:spcPct val="100000"/>
              </a:lnSpc>
            </a:pPr>
            <a:endParaRPr lang="en-US" sz="1600" spc="-1" dirty="0">
              <a:latin typeface="Georgia" panose="02040502050405020303" pitchFamily="18" charset="0"/>
            </a:endParaRPr>
          </a:p>
          <a:p>
            <a:pPr>
              <a:lnSpc>
                <a:spcPct val="100000"/>
              </a:lnSpc>
            </a:pPr>
            <a:endParaRPr lang="en-US" sz="1600" spc="-1" dirty="0" smtClean="0">
              <a:latin typeface="Georgia" panose="02040502050405020303" pitchFamily="18" charset="0"/>
            </a:endParaRPr>
          </a:p>
          <a:p>
            <a:pPr>
              <a:lnSpc>
                <a:spcPct val="100000"/>
              </a:lnSpc>
            </a:pPr>
            <a:r>
              <a:rPr lang="en-US" sz="1600" b="1" strike="noStrike" spc="-1" dirty="0" err="1" smtClean="0">
                <a:latin typeface="Georgia" panose="02040502050405020303" pitchFamily="18" charset="0"/>
              </a:rPr>
              <a:t>Ansprechpartner</a:t>
            </a:r>
            <a:r>
              <a:rPr lang="en-US" sz="1600" b="1" strike="noStrike" spc="-1" dirty="0" smtClean="0">
                <a:latin typeface="Georgia" panose="02040502050405020303" pitchFamily="18" charset="0"/>
              </a:rPr>
              <a:t> für </a:t>
            </a:r>
            <a:r>
              <a:rPr lang="en-US" sz="1600" b="1" strike="noStrike" spc="-1" dirty="0" err="1" smtClean="0">
                <a:latin typeface="Georgia" panose="02040502050405020303" pitchFamily="18" charset="0"/>
              </a:rPr>
              <a:t>Kampagnenelemente</a:t>
            </a:r>
            <a:r>
              <a:rPr lang="en-US" sz="1600" b="1" strike="noStrike" spc="-1" dirty="0" smtClean="0">
                <a:latin typeface="Georgia" panose="02040502050405020303" pitchFamily="18" charset="0"/>
              </a:rPr>
              <a:t>:</a:t>
            </a:r>
          </a:p>
          <a:p>
            <a:pPr>
              <a:lnSpc>
                <a:spcPct val="100000"/>
              </a:lnSpc>
            </a:pPr>
            <a:r>
              <a:rPr lang="en-US" sz="1600" spc="-1" dirty="0" smtClean="0">
                <a:latin typeface="Georgia" panose="02040502050405020303" pitchFamily="18" charset="0"/>
              </a:rPr>
              <a:t>Jochen Geilenkirchen, Referent Online Campaigning, </a:t>
            </a:r>
            <a:r>
              <a:rPr lang="en-US" sz="1600" spc="-1" dirty="0" smtClean="0">
                <a:latin typeface="Georgia" panose="02040502050405020303" pitchFamily="18" charset="0"/>
                <a:hlinkClick r:id="rId4"/>
              </a:rPr>
              <a:t>Jochen.Geilenkirchen@brot-fuer-die-welt.de</a:t>
            </a:r>
            <a:r>
              <a:rPr lang="en-US" sz="1600" spc="-1" dirty="0" smtClean="0">
                <a:latin typeface="Georgia" panose="02040502050405020303" pitchFamily="18" charset="0"/>
              </a:rPr>
              <a:t>, 030 65211 1214</a:t>
            </a:r>
            <a:endParaRPr lang="en-US" sz="1600" b="0" strike="noStrike" spc="-1" dirty="0">
              <a:latin typeface="Georgia" panose="02040502050405020303" pitchFamily="18" charset="0"/>
            </a:endParaRPr>
          </a:p>
        </p:txBody>
      </p:sp>
      <p:pic>
        <p:nvPicPr>
          <p:cNvPr id="2" name="Grafik 1"/>
          <p:cNvPicPr>
            <a:picLocks noChangeAspect="1"/>
          </p:cNvPicPr>
          <p:nvPr/>
        </p:nvPicPr>
        <p:blipFill rotWithShape="1">
          <a:blip r:embed="rId5" cstate="print">
            <a:extLst>
              <a:ext uri="{28A0092B-C50C-407E-A947-70E740481C1C}">
                <a14:useLocalDpi xmlns:a14="http://schemas.microsoft.com/office/drawing/2010/main" val="0"/>
              </a:ext>
            </a:extLst>
          </a:blip>
          <a:srcRect l="20594" r="27623"/>
          <a:stretch/>
        </p:blipFill>
        <p:spPr>
          <a:xfrm>
            <a:off x="6980222" y="1525491"/>
            <a:ext cx="1345562" cy="1445549"/>
          </a:xfrm>
          <a:prstGeom prst="rect">
            <a:avLst/>
          </a:prstGeom>
        </p:spPr>
      </p:pic>
      <p:pic>
        <p:nvPicPr>
          <p:cNvPr id="3" name="Grafik 2"/>
          <p:cNvPicPr>
            <a:picLocks noChangeAspect="1"/>
          </p:cNvPicPr>
          <p:nvPr/>
        </p:nvPicPr>
        <p:blipFill rotWithShape="1">
          <a:blip r:embed="rId6">
            <a:extLst>
              <a:ext uri="{28A0092B-C50C-407E-A947-70E740481C1C}">
                <a14:useLocalDpi xmlns:a14="http://schemas.microsoft.com/office/drawing/2010/main" val="0"/>
              </a:ext>
            </a:extLst>
          </a:blip>
          <a:srcRect t="2246" b="15275"/>
          <a:stretch/>
        </p:blipFill>
        <p:spPr>
          <a:xfrm>
            <a:off x="6975186" y="3336184"/>
            <a:ext cx="1350055" cy="1441004"/>
          </a:xfrm>
          <a:prstGeom prst="rect">
            <a:avLst/>
          </a:prstGeom>
        </p:spPr>
      </p:pic>
    </p:spTree>
    <p:extLst>
      <p:ext uri="{BB962C8B-B14F-4D97-AF65-F5344CB8AC3E}">
        <p14:creationId xmlns:p14="http://schemas.microsoft.com/office/powerpoint/2010/main" val="32870390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250825" y="260350"/>
            <a:ext cx="8642350" cy="5400675"/>
            <a:chOff x="250825" y="260350"/>
            <a:chExt cx="8642350" cy="5400675"/>
          </a:xfrm>
        </p:grpSpPr>
        <p:sp>
          <p:nvSpPr>
            <p:cNvPr id="15"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6" name="Grafik 15"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877" y="863845"/>
              <a:ext cx="7205987" cy="4075636"/>
            </a:xfrm>
            <a:prstGeom prst="rect">
              <a:avLst/>
            </a:prstGeom>
            <a:ln w="12700">
              <a:miter lim="400000"/>
            </a:ln>
            <a:effectLst/>
          </p:spPr>
        </p:pic>
      </p:grpSp>
      <p:sp>
        <p:nvSpPr>
          <p:cNvPr id="6" name="Textfeld 5"/>
          <p:cNvSpPr txBox="1"/>
          <p:nvPr/>
        </p:nvSpPr>
        <p:spPr>
          <a:xfrm>
            <a:off x="1403287" y="1991112"/>
            <a:ext cx="6264998" cy="707886"/>
          </a:xfrm>
          <a:prstGeom prst="rect">
            <a:avLst/>
          </a:prstGeom>
          <a:noFill/>
        </p:spPr>
        <p:txBody>
          <a:bodyPr wrap="square" rtlCol="0">
            <a:spAutoFit/>
          </a:bodyPr>
          <a:lstStyle/>
          <a:p>
            <a:pPr algn="ctr"/>
            <a:r>
              <a:rPr lang="de-DE" sz="4000" b="1" dirty="0" smtClean="0">
                <a:solidFill>
                  <a:schemeClr val="bg1"/>
                </a:solidFill>
                <a:latin typeface="Georgia" panose="02040502050405020303" pitchFamily="18" charset="0"/>
              </a:rPr>
              <a:t>MATERIALIEN.</a:t>
            </a:r>
            <a:endParaRPr lang="de-DE"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173438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250825" y="260350"/>
            <a:ext cx="8642350" cy="5400675"/>
            <a:chOff x="250825" y="260350"/>
            <a:chExt cx="8642350" cy="5400675"/>
          </a:xfrm>
        </p:grpSpPr>
        <p:sp>
          <p:nvSpPr>
            <p:cNvPr id="8"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9" name="Grafik 8"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460" y="470779"/>
              <a:ext cx="8031012" cy="4925573"/>
            </a:xfrm>
            <a:prstGeom prst="rect">
              <a:avLst/>
            </a:prstGeom>
            <a:ln w="12700">
              <a:miter lim="400000"/>
            </a:ln>
            <a:effectLst/>
          </p:spPr>
        </p:pic>
      </p:grpSp>
      <p:sp>
        <p:nvSpPr>
          <p:cNvPr id="451" name="CustomShape 1"/>
          <p:cNvSpPr/>
          <p:nvPr/>
        </p:nvSpPr>
        <p:spPr>
          <a:xfrm>
            <a:off x="1622520" y="2028960"/>
            <a:ext cx="6148440" cy="3514680"/>
          </a:xfrm>
          <a:prstGeom prst="rect">
            <a:avLst/>
          </a:prstGeom>
          <a:noFill/>
          <a:ln>
            <a:noFill/>
          </a:ln>
        </p:spPr>
        <p:style>
          <a:lnRef idx="0">
            <a:scrgbClr r="0" g="0" b="0"/>
          </a:lnRef>
          <a:fillRef idx="0">
            <a:scrgbClr r="0" g="0" b="0"/>
          </a:fillRef>
          <a:effectRef idx="0">
            <a:scrgbClr r="0" g="0" b="0"/>
          </a:effectRef>
          <a:fontRef idx="minor"/>
        </p:style>
        <p:txBody>
          <a:bodyPr lIns="46800" tIns="45000" rIns="45720" bIns="45000">
            <a:noAutofit/>
          </a:bodyPr>
          <a:lstStyle/>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Basisflyer</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Fallbeispiele</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Argumentationsleitfaden</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a:solidFill>
                  <a:schemeClr val="bg1"/>
                </a:solidFill>
                <a:latin typeface="Arial"/>
                <a:ea typeface="Helvetica Neue"/>
              </a:rPr>
              <a:t>FAQ</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Rechtliche</a:t>
            </a:r>
            <a:r>
              <a:rPr lang="en-US" sz="1600" b="0" strike="noStrike" spc="-1" dirty="0">
                <a:solidFill>
                  <a:schemeClr val="bg1"/>
                </a:solidFill>
                <a:latin typeface="Arial"/>
                <a:ea typeface="Helvetica Neue"/>
              </a:rPr>
              <a:t> </a:t>
            </a:r>
            <a:r>
              <a:rPr lang="en-US" sz="1600" b="0" strike="noStrike" spc="-1" dirty="0" err="1">
                <a:solidFill>
                  <a:schemeClr val="bg1"/>
                </a:solidFill>
                <a:latin typeface="Arial"/>
                <a:ea typeface="Helvetica Neue"/>
              </a:rPr>
              <a:t>Forderungen</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Webinare</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Unterschriftenlisten</a:t>
            </a:r>
            <a:endParaRPr lang="en-US" sz="1600" b="0" strike="noStrike" spc="-1" dirty="0">
              <a:solidFill>
                <a:schemeClr val="bg1"/>
              </a:solidFill>
              <a:latin typeface="Arial"/>
            </a:endParaRPr>
          </a:p>
          <a:p>
            <a:pPr marL="285840" indent="-284400">
              <a:lnSpc>
                <a:spcPct val="100000"/>
              </a:lnSpc>
              <a:spcBef>
                <a:spcPts val="300"/>
              </a:spcBef>
              <a:buClr>
                <a:schemeClr val="bg1"/>
              </a:buClr>
              <a:buFont typeface="Arial"/>
              <a:buChar char="•"/>
            </a:pPr>
            <a:r>
              <a:rPr lang="en-US" sz="1600" b="0" strike="noStrike" spc="-1" dirty="0" err="1">
                <a:solidFill>
                  <a:schemeClr val="bg1"/>
                </a:solidFill>
                <a:latin typeface="Arial"/>
                <a:ea typeface="Helvetica Neue"/>
              </a:rPr>
              <a:t>Aktionsbausteine</a:t>
            </a:r>
            <a:endParaRPr lang="en-US" sz="1600" b="0" strike="noStrike" spc="-1" dirty="0">
              <a:solidFill>
                <a:schemeClr val="bg1"/>
              </a:solidFill>
              <a:latin typeface="Arial"/>
            </a:endParaRPr>
          </a:p>
          <a:p>
            <a:pPr>
              <a:lnSpc>
                <a:spcPct val="100000"/>
              </a:lnSpc>
              <a:spcBef>
                <a:spcPts val="300"/>
              </a:spcBef>
            </a:pPr>
            <a:endParaRPr lang="en-US" sz="1600" b="0" strike="noStrike" spc="-1" dirty="0">
              <a:latin typeface="Arial"/>
            </a:endParaRPr>
          </a:p>
          <a:p>
            <a:pPr>
              <a:lnSpc>
                <a:spcPct val="100000"/>
              </a:lnSpc>
              <a:spcBef>
                <a:spcPts val="300"/>
              </a:spcBef>
            </a:pPr>
            <a:r>
              <a:rPr lang="en-US" sz="1600" b="0" strike="noStrike" spc="-1" dirty="0">
                <a:solidFill>
                  <a:srgbClr val="000000"/>
                </a:solidFill>
                <a:latin typeface="Arial"/>
                <a:ea typeface="Helvetica Neue"/>
              </a:rPr>
              <a:t>	</a:t>
            </a:r>
            <a:r>
              <a:rPr lang="en-US" sz="1600" b="1" spc="-1" dirty="0" smtClean="0">
                <a:solidFill>
                  <a:schemeClr val="bg1"/>
                </a:solidFill>
                <a:latin typeface="Arial"/>
              </a:rPr>
              <a:t>brot-fuer-die-welt.de/petition-</a:t>
            </a:r>
            <a:r>
              <a:rPr lang="en-US" sz="1600" b="1" spc="-1" dirty="0" err="1" smtClean="0">
                <a:solidFill>
                  <a:schemeClr val="bg1"/>
                </a:solidFill>
                <a:latin typeface="Arial"/>
              </a:rPr>
              <a:t>lieferkette</a:t>
            </a:r>
            <a:endParaRPr lang="en-US" sz="1600" b="1" strike="noStrike" spc="-1" dirty="0">
              <a:solidFill>
                <a:schemeClr val="bg1"/>
              </a:solidFill>
              <a:latin typeface="Arial"/>
            </a:endParaRPr>
          </a:p>
          <a:p>
            <a:pPr>
              <a:lnSpc>
                <a:spcPct val="100000"/>
              </a:lnSpc>
              <a:spcBef>
                <a:spcPts val="300"/>
              </a:spcBef>
            </a:pPr>
            <a:endParaRPr lang="en-US" sz="1600" b="0" strike="noStrike" spc="-1" dirty="0">
              <a:latin typeface="Arial"/>
            </a:endParaRPr>
          </a:p>
          <a:p>
            <a:pPr>
              <a:lnSpc>
                <a:spcPct val="100000"/>
              </a:lnSpc>
              <a:spcBef>
                <a:spcPts val="300"/>
              </a:spcBef>
            </a:pPr>
            <a:r>
              <a:rPr lang="en-US" sz="1600" b="0" strike="noStrike" spc="-1" dirty="0">
                <a:solidFill>
                  <a:srgbClr val="000000"/>
                </a:solidFill>
                <a:latin typeface="Arial"/>
                <a:ea typeface="Helvetica Neue"/>
              </a:rPr>
              <a:t> </a:t>
            </a:r>
            <a:endParaRPr lang="en-US" sz="1600" b="0" strike="noStrike" spc="-1" dirty="0">
              <a:latin typeface="Arial"/>
            </a:endParaRPr>
          </a:p>
        </p:txBody>
      </p:sp>
      <p:sp>
        <p:nvSpPr>
          <p:cNvPr id="452" name="CustomShape 2"/>
          <p:cNvSpPr/>
          <p:nvPr/>
        </p:nvSpPr>
        <p:spPr>
          <a:xfrm>
            <a:off x="1622520" y="900000"/>
            <a:ext cx="6148440" cy="920880"/>
          </a:xfrm>
          <a:prstGeom prst="rect">
            <a:avLst/>
          </a:prstGeom>
          <a:noFill/>
          <a:ln>
            <a:noFill/>
          </a:ln>
        </p:spPr>
        <p:style>
          <a:lnRef idx="0">
            <a:scrgbClr r="0" g="0" b="0"/>
          </a:lnRef>
          <a:fillRef idx="0">
            <a:scrgbClr r="0" g="0" b="0"/>
          </a:fillRef>
          <a:effectRef idx="0">
            <a:scrgbClr r="0" g="0" b="0"/>
          </a:effectRef>
          <a:fontRef idx="minor"/>
        </p:style>
        <p:txBody>
          <a:bodyPr lIns="46800" tIns="45000" rIns="90000" bIns="45000" anchor="b">
            <a:noAutofit/>
          </a:bodyPr>
          <a:lstStyle/>
          <a:p>
            <a:pPr>
              <a:lnSpc>
                <a:spcPct val="100000"/>
              </a:lnSpc>
            </a:pPr>
            <a:r>
              <a:rPr lang="en-US" sz="2000" b="0" strike="noStrike" spc="-89">
                <a:solidFill>
                  <a:srgbClr val="000000"/>
                </a:solidFill>
                <a:latin typeface="Arial Black"/>
                <a:ea typeface="Arial Black"/>
              </a:rPr>
              <a:t>Materialien im Rahmen der Initiative: </a:t>
            </a:r>
            <a:endParaRPr lang="en-US" sz="2000" b="0" strike="noStrike" spc="-1">
              <a:latin typeface="Arial"/>
            </a:endParaRPr>
          </a:p>
        </p:txBody>
      </p:sp>
      <p:pic>
        <p:nvPicPr>
          <p:cNvPr id="454" name="Picture 2"/>
          <p:cNvPicPr/>
          <p:nvPr/>
        </p:nvPicPr>
        <p:blipFill>
          <a:blip r:embed="rId3">
            <a:biLevel thresh="25000"/>
          </a:blip>
          <a:stretch/>
        </p:blipFill>
        <p:spPr>
          <a:xfrm>
            <a:off x="1744200" y="4426662"/>
            <a:ext cx="717840" cy="723960"/>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250825" y="260350"/>
            <a:ext cx="8642350" cy="5400675"/>
            <a:chOff x="250825" y="260350"/>
            <a:chExt cx="8642350" cy="5400675"/>
          </a:xfrm>
        </p:grpSpPr>
        <p:sp>
          <p:nvSpPr>
            <p:cNvPr id="15"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16" name="Grafik 15"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877" y="863845"/>
              <a:ext cx="7205987" cy="4075636"/>
            </a:xfrm>
            <a:prstGeom prst="rect">
              <a:avLst/>
            </a:prstGeom>
            <a:ln w="12700">
              <a:miter lim="400000"/>
            </a:ln>
            <a:effectLst/>
          </p:spPr>
        </p:pic>
      </p:grpSp>
      <p:sp>
        <p:nvSpPr>
          <p:cNvPr id="6" name="Textfeld 5"/>
          <p:cNvSpPr txBox="1"/>
          <p:nvPr/>
        </p:nvSpPr>
        <p:spPr>
          <a:xfrm>
            <a:off x="1403287" y="1991112"/>
            <a:ext cx="6264998" cy="707886"/>
          </a:xfrm>
          <a:prstGeom prst="rect">
            <a:avLst/>
          </a:prstGeom>
          <a:noFill/>
        </p:spPr>
        <p:txBody>
          <a:bodyPr wrap="square" rtlCol="0">
            <a:spAutoFit/>
          </a:bodyPr>
          <a:lstStyle/>
          <a:p>
            <a:pPr algn="ctr"/>
            <a:r>
              <a:rPr lang="de-DE" sz="4000" b="1" dirty="0" smtClean="0">
                <a:solidFill>
                  <a:schemeClr val="bg1"/>
                </a:solidFill>
                <a:latin typeface="Georgia" panose="02040502050405020303" pitchFamily="18" charset="0"/>
              </a:rPr>
              <a:t>VIELEN DANK!</a:t>
            </a:r>
            <a:endParaRPr lang="de-DE"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2428834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3222720" y="2014920"/>
            <a:ext cx="407520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marL="343080" indent="-341640">
              <a:lnSpc>
                <a:spcPct val="100000"/>
              </a:lnSpc>
              <a:spcBef>
                <a:spcPts val="300"/>
              </a:spcBef>
              <a:buClr>
                <a:srgbClr val="000000"/>
              </a:buClr>
              <a:buFont typeface="Arial"/>
              <a:buAutoNum type="arabicParenR"/>
            </a:pPr>
            <a:r>
              <a:rPr lang="en-US" sz="1600" b="0" strike="noStrike" spc="-1" dirty="0" err="1">
                <a:solidFill>
                  <a:srgbClr val="000000"/>
                </a:solidFill>
                <a:latin typeface="Georgia" panose="02040502050405020303" pitchFamily="18" charset="0"/>
                <a:ea typeface="Helvetica Neue"/>
              </a:rPr>
              <a:t>Wer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steckt</a:t>
            </a:r>
            <a:r>
              <a:rPr lang="en-US" sz="1600" b="0" strike="noStrike" spc="-1" dirty="0">
                <a:solidFill>
                  <a:srgbClr val="000000"/>
                </a:solidFill>
                <a:latin typeface="Georgia" panose="02040502050405020303" pitchFamily="18" charset="0"/>
                <a:ea typeface="Helvetica Neue"/>
              </a:rPr>
              <a:t> hinter der Initiative?</a:t>
            </a:r>
            <a:r>
              <a:rPr dirty="0">
                <a:latin typeface="Georgia" panose="02040502050405020303" pitchFamily="18" charset="0"/>
              </a:rPr>
              <a:t/>
            </a:r>
            <a:br>
              <a:rPr dirty="0">
                <a:latin typeface="Georgia" panose="02040502050405020303" pitchFamily="18" charset="0"/>
              </a:rPr>
            </a:b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a:p>
            <a:pPr marL="343080" indent="-341640">
              <a:lnSpc>
                <a:spcPct val="100000"/>
              </a:lnSpc>
              <a:spcBef>
                <a:spcPts val="300"/>
              </a:spcBef>
              <a:buClr>
                <a:srgbClr val="000000"/>
              </a:buClr>
              <a:buFont typeface="Arial"/>
              <a:buAutoNum type="arabicParenR"/>
            </a:pPr>
            <a:r>
              <a:rPr lang="en-US" sz="1600" b="0" strike="noStrike" spc="-1" dirty="0" err="1">
                <a:solidFill>
                  <a:srgbClr val="000000"/>
                </a:solidFill>
                <a:latin typeface="Georgia" panose="02040502050405020303" pitchFamily="18" charset="0"/>
                <a:ea typeface="Helvetica Neue"/>
              </a:rPr>
              <a:t>Kernbotschaften</a:t>
            </a:r>
            <a:r>
              <a:rPr lang="en-US" sz="1600" b="0" strike="noStrike" spc="-1" dirty="0">
                <a:solidFill>
                  <a:srgbClr val="000000"/>
                </a:solidFill>
                <a:latin typeface="Georgia" panose="02040502050405020303" pitchFamily="18" charset="0"/>
                <a:ea typeface="Helvetica Neue"/>
              </a:rPr>
              <a:t>.</a:t>
            </a:r>
            <a:r>
              <a:rPr dirty="0">
                <a:latin typeface="Georgia" panose="02040502050405020303" pitchFamily="18" charset="0"/>
              </a:rPr>
              <a:t/>
            </a:r>
            <a:br>
              <a:rPr dirty="0">
                <a:latin typeface="Georgia" panose="02040502050405020303" pitchFamily="18" charset="0"/>
              </a:rPr>
            </a:b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a:p>
            <a:pPr marL="343080" indent="-341640">
              <a:lnSpc>
                <a:spcPct val="100000"/>
              </a:lnSpc>
              <a:spcBef>
                <a:spcPts val="300"/>
              </a:spcBef>
              <a:buClr>
                <a:srgbClr val="000000"/>
              </a:buClr>
              <a:buFont typeface="Arial"/>
              <a:buAutoNum type="arabicParenR"/>
            </a:pPr>
            <a:r>
              <a:rPr lang="en-US" sz="1600" b="0" strike="noStrike" spc="-1" dirty="0" err="1">
                <a:solidFill>
                  <a:srgbClr val="000000"/>
                </a:solidFill>
                <a:latin typeface="Georgia" panose="02040502050405020303" pitchFamily="18" charset="0"/>
                <a:ea typeface="Helvetica Neue"/>
              </a:rPr>
              <a:t>Rechtliche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Forderungen</a:t>
            </a:r>
            <a:r>
              <a:rPr lang="en-US" sz="1600" b="0" strike="noStrike" spc="-1" dirty="0">
                <a:solidFill>
                  <a:srgbClr val="000000"/>
                </a:solidFill>
                <a:latin typeface="Georgia" panose="02040502050405020303" pitchFamily="18" charset="0"/>
                <a:ea typeface="Helvetica Neue"/>
              </a:rPr>
              <a:t>.</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a:p>
            <a:pPr marL="343080" indent="-341640">
              <a:lnSpc>
                <a:spcPct val="100000"/>
              </a:lnSpc>
              <a:spcBef>
                <a:spcPts val="300"/>
              </a:spcBef>
              <a:buClr>
                <a:srgbClr val="000000"/>
              </a:buClr>
              <a:buFont typeface="Arial"/>
              <a:buAutoNum type="arabicParenR" startAt="4"/>
            </a:pPr>
            <a:r>
              <a:rPr lang="en-US" sz="1600" b="0" strike="noStrike" spc="-1" dirty="0" err="1" smtClean="0">
                <a:solidFill>
                  <a:srgbClr val="000000"/>
                </a:solidFill>
                <a:latin typeface="Georgia" panose="02040502050405020303" pitchFamily="18" charset="0"/>
                <a:ea typeface="Helvetica Neue"/>
              </a:rPr>
              <a:t>Mitmachen</a:t>
            </a:r>
            <a:r>
              <a:rPr lang="en-US" sz="1600" b="0" strike="noStrike" spc="-1" dirty="0" smtClean="0">
                <a:solidFill>
                  <a:srgbClr val="000000"/>
                </a:solidFill>
                <a:latin typeface="Georgia" panose="02040502050405020303" pitchFamily="18" charset="0"/>
                <a:ea typeface="Helvetica Neue"/>
              </a:rPr>
              <a:t>!</a:t>
            </a:r>
          </a:p>
          <a:p>
            <a:pPr marL="343080" indent="-341640">
              <a:lnSpc>
                <a:spcPct val="100000"/>
              </a:lnSpc>
              <a:spcBef>
                <a:spcPts val="300"/>
              </a:spcBef>
              <a:buClr>
                <a:srgbClr val="000000"/>
              </a:buClr>
              <a:buFont typeface="Arial"/>
              <a:buAutoNum type="arabicParenR" startAt="4"/>
            </a:pPr>
            <a:endParaRPr lang="en-US" sz="1600" b="0" strike="noStrike" spc="-1" dirty="0" smtClean="0">
              <a:solidFill>
                <a:srgbClr val="000000"/>
              </a:solidFill>
              <a:latin typeface="Georgia" panose="02040502050405020303" pitchFamily="18" charset="0"/>
              <a:ea typeface="Helvetica Neue"/>
            </a:endParaRPr>
          </a:p>
          <a:p>
            <a:pPr marL="343080" indent="-341640">
              <a:lnSpc>
                <a:spcPct val="100000"/>
              </a:lnSpc>
              <a:spcBef>
                <a:spcPts val="300"/>
              </a:spcBef>
              <a:buClr>
                <a:srgbClr val="000000"/>
              </a:buClr>
              <a:buFont typeface="Arial"/>
              <a:buAutoNum type="arabicParenR" startAt="4"/>
            </a:pPr>
            <a:r>
              <a:rPr lang="en-US" sz="1600" spc="-1" dirty="0" err="1" smtClean="0">
                <a:solidFill>
                  <a:srgbClr val="000000"/>
                </a:solidFill>
                <a:latin typeface="Georgia" panose="02040502050405020303" pitchFamily="18" charset="0"/>
              </a:rPr>
              <a:t>Materialien</a:t>
            </a:r>
            <a:r>
              <a:rPr lang="en-US" sz="1600" spc="-1" dirty="0" smtClean="0">
                <a:solidFill>
                  <a:srgbClr val="000000"/>
                </a:solidFill>
                <a:latin typeface="Georgia" panose="02040502050405020303" pitchFamily="18" charset="0"/>
              </a:rPr>
              <a:t>.</a:t>
            </a:r>
          </a:p>
          <a:p>
            <a:pPr marL="343080" indent="-341640">
              <a:lnSpc>
                <a:spcPct val="100000"/>
              </a:lnSpc>
              <a:spcBef>
                <a:spcPts val="300"/>
              </a:spcBef>
              <a:buClr>
                <a:srgbClr val="000000"/>
              </a:buClr>
              <a:buFont typeface="Arial"/>
              <a:buAutoNum type="arabicParenR" startAt="4"/>
            </a:pPr>
            <a:endParaRPr lang="en-US" sz="1600" b="0" strike="noStrike" spc="-1" dirty="0">
              <a:solidFill>
                <a:srgbClr val="000000"/>
              </a:solidFill>
              <a:latin typeface="Georgia" panose="02040502050405020303" pitchFamily="18" charset="0"/>
            </a:endParaRPr>
          </a:p>
          <a:p>
            <a:pPr marL="343080" indent="-341640">
              <a:lnSpc>
                <a:spcPct val="100000"/>
              </a:lnSpc>
              <a:spcBef>
                <a:spcPts val="300"/>
              </a:spcBef>
              <a:buClr>
                <a:srgbClr val="000000"/>
              </a:buClr>
              <a:buFont typeface="Arial"/>
              <a:buAutoNum type="arabicParenR" startAt="4"/>
            </a:pPr>
            <a:r>
              <a:rPr lang="en-US" sz="1600" spc="-1" dirty="0" err="1" smtClean="0">
                <a:solidFill>
                  <a:srgbClr val="000000"/>
                </a:solidFill>
                <a:latin typeface="Georgia" panose="02040502050405020303" pitchFamily="18" charset="0"/>
              </a:rPr>
              <a:t>Kontakt</a:t>
            </a:r>
            <a:r>
              <a:rPr lang="en-US" sz="1600" spc="-1" dirty="0">
                <a:latin typeface="Georgia" panose="02040502050405020303" pitchFamily="18" charset="0"/>
              </a:rPr>
              <a:t>.</a:t>
            </a:r>
            <a:endParaRPr lang="en-US" sz="1600" b="0" strike="noStrike" spc="-1" dirty="0">
              <a:latin typeface="Georgia" panose="02040502050405020303" pitchFamily="18" charset="0"/>
            </a:endParaRPr>
          </a:p>
          <a:p>
            <a:pPr>
              <a:lnSpc>
                <a:spcPct val="100000"/>
              </a:lnSpc>
              <a:spcBef>
                <a:spcPts val="300"/>
              </a:spcBef>
            </a:pPr>
            <a:r>
              <a:rPr lang="en-US" sz="1600" b="0" strike="noStrike" spc="-1" dirty="0">
                <a:solidFill>
                  <a:srgbClr val="000000"/>
                </a:solidFill>
                <a:latin typeface="Arial"/>
                <a:ea typeface="Helvetica Neue"/>
              </a:rPr>
              <a:t> </a:t>
            </a:r>
            <a:r>
              <a:rPr dirty="0"/>
              <a:t/>
            </a:r>
            <a:br>
              <a:rPr dirty="0"/>
            </a:br>
            <a:endParaRPr lang="en-US" sz="1600" b="0" strike="noStrike" spc="-1" dirty="0">
              <a:latin typeface="Arial"/>
            </a:endParaRPr>
          </a:p>
        </p:txBody>
      </p:sp>
      <p:sp>
        <p:nvSpPr>
          <p:cNvPr id="397" name="CustomShape 2"/>
          <p:cNvSpPr/>
          <p:nvPr/>
        </p:nvSpPr>
        <p:spPr>
          <a:xfrm>
            <a:off x="239760" y="494640"/>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000000"/>
                </a:solidFill>
                <a:latin typeface="Georgia" panose="02040502050405020303" pitchFamily="18" charset="0"/>
                <a:ea typeface="Arial Black"/>
              </a:rPr>
              <a:t>Inhalte</a:t>
            </a:r>
            <a:endParaRPr lang="en-US" sz="2000" b="1"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Grafik 2"/>
          <p:cNvPicPr/>
          <p:nvPr/>
        </p:nvPicPr>
        <p:blipFill>
          <a:blip r:embed="rId2"/>
          <a:stretch/>
        </p:blipFill>
        <p:spPr>
          <a:xfrm>
            <a:off x="1394640" y="2865078"/>
            <a:ext cx="6353640" cy="1936080"/>
          </a:xfrm>
          <a:prstGeom prst="rect">
            <a:avLst/>
          </a:prstGeom>
          <a:ln>
            <a:noFill/>
          </a:ln>
        </p:spPr>
      </p:pic>
      <p:pic>
        <p:nvPicPr>
          <p:cNvPr id="400" name="Grafik 5"/>
          <p:cNvPicPr/>
          <p:nvPr/>
        </p:nvPicPr>
        <p:blipFill>
          <a:blip r:embed="rId3"/>
          <a:srcRect l="39394" t="26091" r="34141" b="49303"/>
          <a:stretch/>
        </p:blipFill>
        <p:spPr>
          <a:xfrm>
            <a:off x="2537280" y="126360"/>
            <a:ext cx="4068360" cy="2049120"/>
          </a:xfrm>
          <a:prstGeom prst="rect">
            <a:avLst/>
          </a:prstGeom>
          <a:ln>
            <a:noFill/>
          </a:ln>
        </p:spPr>
      </p:pic>
      <p:sp>
        <p:nvSpPr>
          <p:cNvPr id="401" name="CustomShape 1"/>
          <p:cNvSpPr/>
          <p:nvPr/>
        </p:nvSpPr>
        <p:spPr>
          <a:xfrm>
            <a:off x="2537280" y="2175480"/>
            <a:ext cx="4062361" cy="306323"/>
          </a:xfrm>
          <a:prstGeom prst="rect">
            <a:avLst/>
          </a:prstGeom>
          <a:noFill/>
          <a:ln w="12600">
            <a:noFill/>
          </a:ln>
        </p:spPr>
        <p:style>
          <a:lnRef idx="0">
            <a:scrgbClr r="0" g="0" b="0"/>
          </a:lnRef>
          <a:fillRef idx="0">
            <a:scrgbClr r="0" g="0" b="0"/>
          </a:fillRef>
          <a:effectRef idx="0">
            <a:scrgbClr r="0" g="0" b="0"/>
          </a:effectRef>
          <a:fontRef idx="minor"/>
        </p:style>
        <p:txBody>
          <a:bodyPr wrap="square" lIns="45720" tIns="45000" rIns="45720" bIns="45000">
            <a:spAutoFit/>
          </a:bodyPr>
          <a:lstStyle/>
          <a:p>
            <a:pPr algn="ctr">
              <a:lnSpc>
                <a:spcPct val="100000"/>
              </a:lnSpc>
            </a:pPr>
            <a:r>
              <a:rPr lang="en-US" sz="1400" b="0" strike="noStrike" spc="-1" dirty="0">
                <a:solidFill>
                  <a:srgbClr val="000000"/>
                </a:solidFill>
                <a:latin typeface="Arial"/>
                <a:ea typeface="Times New Roman"/>
              </a:rPr>
              <a:t>Die Initiative </a:t>
            </a:r>
            <a:r>
              <a:rPr lang="en-US" sz="1400" b="0" strike="noStrike" spc="-1" dirty="0" err="1">
                <a:solidFill>
                  <a:srgbClr val="000000"/>
                </a:solidFill>
                <a:latin typeface="Arial"/>
                <a:ea typeface="Times New Roman"/>
              </a:rPr>
              <a:t>Lieferkettengesetz</a:t>
            </a:r>
            <a:r>
              <a:rPr lang="en-US" sz="1400" b="0" strike="noStrike" spc="-1" dirty="0">
                <a:solidFill>
                  <a:srgbClr val="000000"/>
                </a:solidFill>
                <a:latin typeface="Arial"/>
                <a:ea typeface="Times New Roman"/>
              </a:rPr>
              <a:t> </a:t>
            </a:r>
            <a:r>
              <a:rPr lang="en-US" sz="1400" b="0" strike="noStrike" spc="-1" dirty="0" err="1">
                <a:solidFill>
                  <a:srgbClr val="000000"/>
                </a:solidFill>
                <a:latin typeface="Arial"/>
                <a:ea typeface="Times New Roman"/>
              </a:rPr>
              <a:t>wird</a:t>
            </a:r>
            <a:r>
              <a:rPr lang="en-US" sz="1400" b="0" strike="noStrike" spc="-1" dirty="0">
                <a:solidFill>
                  <a:srgbClr val="000000"/>
                </a:solidFill>
                <a:latin typeface="Arial"/>
                <a:ea typeface="Times New Roman"/>
              </a:rPr>
              <a:t> </a:t>
            </a:r>
            <a:r>
              <a:rPr lang="en-US" sz="1400" b="0" strike="noStrike" spc="-1" dirty="0" err="1">
                <a:solidFill>
                  <a:srgbClr val="000000"/>
                </a:solidFill>
                <a:latin typeface="Arial"/>
                <a:ea typeface="Times New Roman"/>
              </a:rPr>
              <a:t>getragen</a:t>
            </a:r>
            <a:r>
              <a:rPr lang="en-US" sz="1400" b="0" strike="noStrike" spc="-1" dirty="0">
                <a:solidFill>
                  <a:srgbClr val="000000"/>
                </a:solidFill>
                <a:latin typeface="Arial"/>
                <a:ea typeface="Times New Roman"/>
              </a:rPr>
              <a:t> von </a:t>
            </a:r>
            <a:endParaRPr lang="en-US" sz="1400" b="0" strike="noStrike" spc="-1" dirty="0">
              <a:latin typeface="Arial"/>
            </a:endParaRPr>
          </a:p>
        </p:txBody>
      </p:sp>
      <p:sp>
        <p:nvSpPr>
          <p:cNvPr id="402" name="CustomShape 2"/>
          <p:cNvSpPr/>
          <p:nvPr/>
        </p:nvSpPr>
        <p:spPr>
          <a:xfrm>
            <a:off x="78660" y="5184433"/>
            <a:ext cx="8985600" cy="609785"/>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gn="ctr">
              <a:lnSpc>
                <a:spcPct val="100000"/>
              </a:lnSpc>
              <a:spcBef>
                <a:spcPts val="300"/>
              </a:spcBef>
            </a:pPr>
            <a:r>
              <a:rPr lang="en-US" sz="1400" b="0" strike="noStrike" spc="-1">
                <a:solidFill>
                  <a:srgbClr val="000000"/>
                </a:solidFill>
                <a:latin typeface="Arial"/>
                <a:ea typeface="Helvetica Neue"/>
              </a:rPr>
              <a:t>… und von zahlreichen weiteren Organisationen aus den Bereichen Menschenrechte, Umwelt, Entwicklungszusammenarbeit, Unternehmensverantwortung, Gewerkschaften und Kirche unterstützt.  </a:t>
            </a:r>
            <a:endParaRPr lang="en-US" sz="1400" b="0" strike="noStrike" spc="-1">
              <a:latin typeface="Aria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250825" y="260350"/>
            <a:ext cx="8642350" cy="5400675"/>
            <a:chOff x="250825" y="260350"/>
            <a:chExt cx="8642350" cy="5400675"/>
          </a:xfrm>
        </p:grpSpPr>
        <p:sp>
          <p:nvSpPr>
            <p:cNvPr id="8" name="Rechteck 6"/>
            <p:cNvSpPr>
              <a:spLocks noChangeArrowheads="1"/>
            </p:cNvSpPr>
            <p:nvPr/>
          </p:nvSpPr>
          <p:spPr bwMode="auto">
            <a:xfrm>
              <a:off x="250825" y="260350"/>
              <a:ext cx="8642350" cy="5400675"/>
            </a:xfrm>
            <a:prstGeom prst="rect">
              <a:avLst/>
            </a:prstGeom>
            <a:solidFill>
              <a:srgbClr val="EA690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solidFill>
                  <a:srgbClr val="FFFFFF"/>
                </a:solidFill>
              </a:endParaRPr>
            </a:p>
          </p:txBody>
        </p:sp>
        <p:pic>
          <p:nvPicPr>
            <p:cNvPr id="9" name="Grafik 8" descr="Grafik 4">
              <a:extLst>
                <a:ext uri="{FF2B5EF4-FFF2-40B4-BE49-F238E27FC236}">
                  <a16:creationId xmlns:a16="http://schemas.microsoft.com/office/drawing/2014/main" id="{A26009AF-C770-774C-AF3D-F8CE41B55B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877" y="863845"/>
              <a:ext cx="7205987" cy="4075636"/>
            </a:xfrm>
            <a:prstGeom prst="rect">
              <a:avLst/>
            </a:prstGeom>
            <a:ln w="12700">
              <a:miter lim="400000"/>
            </a:ln>
            <a:effectLst/>
          </p:spPr>
        </p:pic>
      </p:grpSp>
      <p:sp>
        <p:nvSpPr>
          <p:cNvPr id="6" name="Textfeld 5"/>
          <p:cNvSpPr txBox="1"/>
          <p:nvPr/>
        </p:nvSpPr>
        <p:spPr>
          <a:xfrm>
            <a:off x="1439501" y="2606744"/>
            <a:ext cx="6264998" cy="707886"/>
          </a:xfrm>
          <a:prstGeom prst="rect">
            <a:avLst/>
          </a:prstGeom>
          <a:noFill/>
        </p:spPr>
        <p:txBody>
          <a:bodyPr wrap="square" rtlCol="0">
            <a:spAutoFit/>
          </a:bodyPr>
          <a:lstStyle/>
          <a:p>
            <a:r>
              <a:rPr lang="de-DE" sz="4000" b="1" dirty="0" smtClean="0">
                <a:solidFill>
                  <a:schemeClr val="bg1"/>
                </a:solidFill>
                <a:latin typeface="Georgia" panose="02040502050405020303" pitchFamily="18" charset="0"/>
              </a:rPr>
              <a:t>KERNBOTSCHAFTEN.</a:t>
            </a:r>
            <a:endParaRPr lang="de-DE"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262080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239760" y="-208229"/>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smtClean="0">
                <a:solidFill>
                  <a:srgbClr val="E66507"/>
                </a:solidFill>
                <a:latin typeface="Georgia" panose="02040502050405020303" pitchFamily="18" charset="0"/>
                <a:ea typeface="Arial Black"/>
              </a:rPr>
              <a:t>Deutschland </a:t>
            </a:r>
            <a:r>
              <a:rPr lang="en-US" sz="2000" b="1" strike="noStrike" spc="-89" dirty="0" err="1" smtClean="0">
                <a:solidFill>
                  <a:srgbClr val="E66507"/>
                </a:solidFill>
                <a:latin typeface="Georgia" panose="02040502050405020303" pitchFamily="18" charset="0"/>
                <a:ea typeface="Arial Black"/>
              </a:rPr>
              <a:t>brauch</a:t>
            </a:r>
            <a:r>
              <a:rPr lang="en-US" sz="2000" b="1" spc="-89" dirty="0" err="1" smtClean="0">
                <a:solidFill>
                  <a:srgbClr val="E66507"/>
                </a:solidFill>
                <a:latin typeface="Georgia" panose="02040502050405020303" pitchFamily="18" charset="0"/>
                <a:ea typeface="Arial Black"/>
              </a:rPr>
              <a:t>t</a:t>
            </a:r>
            <a:r>
              <a:rPr lang="en-US" sz="2000" b="1" spc="-89" dirty="0" smtClean="0">
                <a:solidFill>
                  <a:srgbClr val="E66507"/>
                </a:solidFill>
                <a:latin typeface="Georgia" panose="02040502050405020303" pitchFamily="18" charset="0"/>
                <a:ea typeface="Arial Black"/>
              </a:rPr>
              <a:t> </a:t>
            </a:r>
            <a:r>
              <a:rPr lang="en-US" sz="2000" b="1" spc="-89" dirty="0" err="1" smtClean="0">
                <a:solidFill>
                  <a:srgbClr val="E66507"/>
                </a:solidFill>
                <a:latin typeface="Georgia" panose="02040502050405020303" pitchFamily="18" charset="0"/>
                <a:ea typeface="Arial Black"/>
              </a:rPr>
              <a:t>ein</a:t>
            </a:r>
            <a:r>
              <a:rPr lang="en-US" sz="2000" b="1" spc="-89" dirty="0" smtClean="0">
                <a:solidFill>
                  <a:srgbClr val="E66507"/>
                </a:solidFill>
                <a:latin typeface="Georgia" panose="02040502050405020303" pitchFamily="18" charset="0"/>
                <a:ea typeface="Arial Black"/>
              </a:rPr>
              <a:t> </a:t>
            </a:r>
            <a:r>
              <a:rPr lang="en-US" sz="2000" b="1" spc="-89" dirty="0" err="1" smtClean="0">
                <a:solidFill>
                  <a:srgbClr val="E66507"/>
                </a:solidFill>
                <a:latin typeface="Georgia" panose="02040502050405020303" pitchFamily="18" charset="0"/>
                <a:ea typeface="Arial Black"/>
              </a:rPr>
              <a:t>Lieferkettengesetz</a:t>
            </a:r>
            <a:r>
              <a:rPr lang="en-US" sz="2000" b="1" spc="-89" dirty="0" smtClean="0">
                <a:solidFill>
                  <a:srgbClr val="E66507"/>
                </a:solidFill>
                <a:latin typeface="Georgia" panose="02040502050405020303" pitchFamily="18" charset="0"/>
                <a:ea typeface="Arial Black"/>
              </a:rPr>
              <a:t>!</a:t>
            </a:r>
            <a:endParaRPr lang="en-US" sz="2000" b="1" strike="noStrike" spc="-1" dirty="0">
              <a:solidFill>
                <a:srgbClr val="E66507"/>
              </a:solidFill>
              <a:latin typeface="Georgia" panose="02040502050405020303" pitchFamily="18"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7360"/>
            <a:ext cx="3086280" cy="2057708"/>
          </a:xfrm>
          <a:prstGeom prst="rect">
            <a:avLst/>
          </a:prstGeom>
        </p:spPr>
      </p:pic>
      <p:sp>
        <p:nvSpPr>
          <p:cNvPr id="5" name="CustomShape 1"/>
          <p:cNvSpPr/>
          <p:nvPr/>
        </p:nvSpPr>
        <p:spPr>
          <a:xfrm>
            <a:off x="3155400" y="1318067"/>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dirty="0" err="1" smtClean="0">
                <a:solidFill>
                  <a:srgbClr val="000000"/>
                </a:solidFill>
                <a:latin typeface="Georgia" panose="02040502050405020303" pitchFamily="18" charset="0"/>
                <a:ea typeface="Helvetica Neue"/>
              </a:rPr>
              <a:t>Unsere</a:t>
            </a:r>
            <a:r>
              <a:rPr lang="en-US" sz="1600" b="0" strike="noStrike" spc="-1" dirty="0" smtClean="0">
                <a:solidFill>
                  <a:srgbClr val="000000"/>
                </a:solidFill>
                <a:latin typeface="Georgia" panose="02040502050405020303" pitchFamily="18" charset="0"/>
                <a:ea typeface="Helvetica Neue"/>
              </a:rPr>
              <a:t> Petition an die </a:t>
            </a:r>
            <a:r>
              <a:rPr lang="en-US" sz="1600" b="0" strike="noStrike" spc="-1" dirty="0" err="1" smtClean="0">
                <a:solidFill>
                  <a:srgbClr val="000000"/>
                </a:solidFill>
                <a:latin typeface="Georgia" panose="02040502050405020303" pitchFamily="18" charset="0"/>
                <a:ea typeface="Helvetica Neue"/>
              </a:rPr>
              <a:t>Bundesregierung</a:t>
            </a:r>
            <a:r>
              <a:rPr lang="en-US" sz="1600" b="0" strike="noStrike" spc="-1" dirty="0" smtClean="0">
                <a:solidFill>
                  <a:srgbClr val="000000"/>
                </a:solidFill>
                <a:latin typeface="Georgia" panose="02040502050405020303" pitchFamily="18" charset="0"/>
                <a:ea typeface="Helvetica Neue"/>
              </a:rPr>
              <a:t> </a:t>
            </a:r>
            <a:r>
              <a:rPr lang="en-US" sz="1600" b="0" strike="noStrike" spc="-1" dirty="0" err="1" smtClean="0">
                <a:solidFill>
                  <a:srgbClr val="000000"/>
                </a:solidFill>
                <a:latin typeface="Georgia" panose="02040502050405020303" pitchFamily="18" charset="0"/>
                <a:ea typeface="Helvetica Neue"/>
              </a:rPr>
              <a:t>finden</a:t>
            </a:r>
            <a:r>
              <a:rPr lang="en-US" sz="1600" b="0" strike="noStrike" spc="-1" dirty="0" smtClean="0">
                <a:solidFill>
                  <a:srgbClr val="000000"/>
                </a:solidFill>
                <a:latin typeface="Georgia" panose="02040502050405020303" pitchFamily="18" charset="0"/>
                <a:ea typeface="Helvetica Neue"/>
              </a:rPr>
              <a:t> </a:t>
            </a:r>
            <a:r>
              <a:rPr lang="en-US" sz="1600" b="0" strike="noStrike" spc="-1" dirty="0" err="1" smtClean="0">
                <a:solidFill>
                  <a:srgbClr val="000000"/>
                </a:solidFill>
                <a:latin typeface="Georgia" panose="02040502050405020303" pitchFamily="18" charset="0"/>
                <a:ea typeface="Helvetica Neue"/>
              </a:rPr>
              <a:t>Sie</a:t>
            </a:r>
            <a:r>
              <a:rPr lang="en-US" sz="1600" b="0" strike="noStrike" spc="-1" dirty="0" smtClean="0">
                <a:solidFill>
                  <a:srgbClr val="000000"/>
                </a:solidFill>
                <a:latin typeface="Georgia" panose="02040502050405020303" pitchFamily="18" charset="0"/>
                <a:ea typeface="Helvetica Neue"/>
              </a:rPr>
              <a:t> </a:t>
            </a:r>
            <a:r>
              <a:rPr lang="en-US" sz="1600" b="0" strike="noStrike" spc="-1" dirty="0" err="1" smtClean="0">
                <a:solidFill>
                  <a:srgbClr val="000000"/>
                </a:solidFill>
                <a:latin typeface="Georgia" panose="02040502050405020303" pitchFamily="18" charset="0"/>
                <a:ea typeface="Helvetica Neue"/>
              </a:rPr>
              <a:t>unter</a:t>
            </a:r>
            <a:r>
              <a:rPr lang="en-US" sz="1600" b="0" strike="noStrike" spc="-1" dirty="0" smtClean="0">
                <a:solidFill>
                  <a:srgbClr val="000000"/>
                </a:solidFill>
                <a:latin typeface="Georgia" panose="02040502050405020303" pitchFamily="18" charset="0"/>
                <a:ea typeface="Helvetica Neue"/>
              </a:rPr>
              <a:t> </a:t>
            </a:r>
          </a:p>
          <a:p>
            <a:pPr>
              <a:lnSpc>
                <a:spcPct val="100000"/>
              </a:lnSpc>
              <a:spcBef>
                <a:spcPts val="300"/>
              </a:spcBef>
            </a:pPr>
            <a:endParaRPr lang="en-US" sz="1600" spc="-1" dirty="0">
              <a:solidFill>
                <a:srgbClr val="000000"/>
              </a:solidFill>
              <a:latin typeface="Georgia" panose="02040502050405020303" pitchFamily="18" charset="0"/>
            </a:endParaRPr>
          </a:p>
          <a:p>
            <a:pPr>
              <a:lnSpc>
                <a:spcPct val="100000"/>
              </a:lnSpc>
              <a:spcBef>
                <a:spcPts val="300"/>
              </a:spcBef>
            </a:pPr>
            <a:r>
              <a:rPr lang="en-US" sz="1600" b="1" strike="noStrike" spc="-1" dirty="0" smtClean="0">
                <a:solidFill>
                  <a:srgbClr val="000000"/>
                </a:solidFill>
                <a:latin typeface="Georgia" panose="02040502050405020303" pitchFamily="18" charset="0"/>
              </a:rPr>
              <a:t>brot-fuer-die-welt.de/petition-</a:t>
            </a:r>
            <a:r>
              <a:rPr lang="en-US" sz="1600" b="1" strike="noStrike" spc="-1" dirty="0" err="1" smtClean="0">
                <a:solidFill>
                  <a:srgbClr val="000000"/>
                </a:solidFill>
                <a:latin typeface="Georgia" panose="02040502050405020303" pitchFamily="18" charset="0"/>
              </a:rPr>
              <a:t>lieferkette</a:t>
            </a:r>
            <a:endParaRPr lang="en-US" sz="1600" b="1" strike="noStrike" spc="-1" dirty="0">
              <a:latin typeface="Georgia" panose="02040502050405020303" pitchFamily="18" charset="0"/>
            </a:endParaRPr>
          </a:p>
          <a:p>
            <a:pPr>
              <a:lnSpc>
                <a:spcPct val="100000"/>
              </a:lnSpc>
              <a:spcBef>
                <a:spcPts val="300"/>
              </a:spcBef>
            </a:pPr>
            <a:endParaRPr lang="en-US" sz="1600" b="0" strike="noStrike" spc="-1" dirty="0" smtClean="0">
              <a:latin typeface="Georgia" panose="02040502050405020303" pitchFamily="18" charset="0"/>
            </a:endParaRPr>
          </a:p>
          <a:p>
            <a:pPr>
              <a:lnSpc>
                <a:spcPct val="100000"/>
              </a:lnSpc>
              <a:spcBef>
                <a:spcPts val="300"/>
              </a:spcBef>
            </a:pPr>
            <a:r>
              <a:rPr lang="en-US" sz="1600" spc="-1" dirty="0" err="1" smtClean="0">
                <a:latin typeface="Georgia" panose="02040502050405020303" pitchFamily="18" charset="0"/>
              </a:rPr>
              <a:t>Unterstützen</a:t>
            </a:r>
            <a:r>
              <a:rPr lang="en-US" sz="1600" spc="-1" dirty="0" smtClean="0">
                <a:latin typeface="Georgia" panose="02040502050405020303" pitchFamily="18" charset="0"/>
              </a:rPr>
              <a:t> </a:t>
            </a:r>
            <a:r>
              <a:rPr lang="en-US" sz="1600" spc="-1" dirty="0" err="1" smtClean="0">
                <a:latin typeface="Georgia" panose="02040502050405020303" pitchFamily="18" charset="0"/>
              </a:rPr>
              <a:t>Sie</a:t>
            </a:r>
            <a:r>
              <a:rPr lang="en-US" sz="1600" spc="-1" dirty="0" smtClean="0">
                <a:latin typeface="Georgia" panose="02040502050405020303" pitchFamily="18" charset="0"/>
              </a:rPr>
              <a:t> </a:t>
            </a:r>
            <a:r>
              <a:rPr lang="en-US" sz="1600" spc="-1" dirty="0" err="1" smtClean="0">
                <a:latin typeface="Georgia" panose="02040502050405020303" pitchFamily="18" charset="0"/>
              </a:rPr>
              <a:t>unseren</a:t>
            </a:r>
            <a:r>
              <a:rPr lang="en-US" sz="1600" spc="-1" dirty="0" smtClean="0">
                <a:latin typeface="Georgia" panose="02040502050405020303" pitchFamily="18" charset="0"/>
              </a:rPr>
              <a:t> </a:t>
            </a:r>
            <a:r>
              <a:rPr lang="en-US" sz="1600" spc="-1" dirty="0" err="1" smtClean="0">
                <a:latin typeface="Georgia" panose="02040502050405020303" pitchFamily="18" charset="0"/>
              </a:rPr>
              <a:t>Appell</a:t>
            </a:r>
            <a:r>
              <a:rPr lang="en-US" sz="1600" spc="-1" dirty="0">
                <a:latin typeface="Georgia" panose="02040502050405020303" pitchFamily="18" charset="0"/>
              </a:rPr>
              <a:t> </a:t>
            </a:r>
            <a:r>
              <a:rPr lang="en-US" sz="1600" spc="-1" dirty="0" smtClean="0">
                <a:latin typeface="Georgia" panose="02040502050405020303" pitchFamily="18" charset="0"/>
              </a:rPr>
              <a:t>– je </a:t>
            </a:r>
            <a:r>
              <a:rPr lang="en-US" sz="1600" spc="-1" dirty="0" err="1" smtClean="0">
                <a:latin typeface="Georgia" panose="02040502050405020303" pitchFamily="18" charset="0"/>
              </a:rPr>
              <a:t>mehr</a:t>
            </a:r>
            <a:r>
              <a:rPr lang="en-US" sz="1600" spc="-1" dirty="0" smtClean="0">
                <a:latin typeface="Georgia" panose="02040502050405020303" pitchFamily="18" charset="0"/>
              </a:rPr>
              <a:t> Menschen </a:t>
            </a:r>
            <a:r>
              <a:rPr lang="en-US" sz="1600" spc="-1" dirty="0" err="1" smtClean="0">
                <a:latin typeface="Georgia" panose="02040502050405020303" pitchFamily="18" charset="0"/>
              </a:rPr>
              <a:t>teilnehmen</a:t>
            </a:r>
            <a:r>
              <a:rPr lang="en-US" sz="1600" spc="-1" dirty="0" smtClean="0">
                <a:latin typeface="Georgia" panose="02040502050405020303" pitchFamily="18" charset="0"/>
              </a:rPr>
              <a:t>, </a:t>
            </a:r>
            <a:r>
              <a:rPr lang="en-US" sz="1600" spc="-1" dirty="0" err="1" smtClean="0">
                <a:latin typeface="Georgia" panose="02040502050405020303" pitchFamily="18" charset="0"/>
              </a:rPr>
              <a:t>desto</a:t>
            </a:r>
            <a:r>
              <a:rPr lang="en-US" sz="1600" spc="-1" dirty="0" smtClean="0">
                <a:latin typeface="Georgia" panose="02040502050405020303" pitchFamily="18" charset="0"/>
              </a:rPr>
              <a:t> </a:t>
            </a:r>
            <a:r>
              <a:rPr lang="en-US" sz="1600" spc="-1" dirty="0" err="1" smtClean="0">
                <a:latin typeface="Georgia" panose="02040502050405020303" pitchFamily="18" charset="0"/>
              </a:rPr>
              <a:t>größer</a:t>
            </a:r>
            <a:r>
              <a:rPr lang="en-US" sz="1600" spc="-1" dirty="0" smtClean="0">
                <a:latin typeface="Georgia" panose="02040502050405020303" pitchFamily="18" charset="0"/>
              </a:rPr>
              <a:t> </a:t>
            </a:r>
            <a:r>
              <a:rPr lang="en-US" sz="1600" spc="-1" dirty="0" err="1" smtClean="0">
                <a:latin typeface="Georgia" panose="02040502050405020303" pitchFamily="18" charset="0"/>
              </a:rPr>
              <a:t>sind</a:t>
            </a:r>
            <a:r>
              <a:rPr lang="en-US" sz="1600" spc="-1" dirty="0" smtClean="0">
                <a:latin typeface="Georgia" panose="02040502050405020303" pitchFamily="18" charset="0"/>
              </a:rPr>
              <a:t> </a:t>
            </a:r>
            <a:r>
              <a:rPr lang="en-US" sz="1600" spc="-1" dirty="0" err="1" smtClean="0">
                <a:latin typeface="Georgia" panose="02040502050405020303" pitchFamily="18" charset="0"/>
              </a:rPr>
              <a:t>unsere</a:t>
            </a:r>
            <a:r>
              <a:rPr lang="en-US" sz="1600" spc="-1" dirty="0" smtClean="0">
                <a:latin typeface="Georgia" panose="02040502050405020303" pitchFamily="18" charset="0"/>
              </a:rPr>
              <a:t> </a:t>
            </a:r>
            <a:r>
              <a:rPr lang="en-US" sz="1600" spc="-1" dirty="0" err="1" smtClean="0">
                <a:latin typeface="Georgia" panose="02040502050405020303" pitchFamily="18" charset="0"/>
              </a:rPr>
              <a:t>Erfolgschancen</a:t>
            </a:r>
            <a:r>
              <a:rPr lang="en-US" sz="1600" spc="-1" dirty="0" smtClean="0">
                <a:latin typeface="Georgia" panose="02040502050405020303" pitchFamily="18" charset="0"/>
              </a:rPr>
              <a:t>!</a:t>
            </a:r>
            <a:endParaRPr lang="en-US" sz="1600" b="0" strike="noStrike" spc="-1" dirty="0">
              <a:latin typeface="Georgia" panose="02040502050405020303" pitchFamily="18" charset="0"/>
            </a:endParaRPr>
          </a:p>
        </p:txBody>
      </p:sp>
      <p:sp>
        <p:nvSpPr>
          <p:cNvPr id="6" name="CustomShape 4"/>
          <p:cNvSpPr/>
          <p:nvPr/>
        </p:nvSpPr>
        <p:spPr>
          <a:xfrm>
            <a:off x="3155400" y="5298708"/>
            <a:ext cx="457056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800" b="0" strike="noStrike" spc="-1" dirty="0" smtClean="0">
                <a:solidFill>
                  <a:srgbClr val="000000"/>
                </a:solidFill>
                <a:latin typeface="Georgia" panose="02040502050405020303" pitchFamily="18" charset="0"/>
                <a:ea typeface="Times New Roman"/>
              </a:rPr>
              <a:t>Brot für die Welt </a:t>
            </a:r>
            <a:r>
              <a:rPr lang="en-US" sz="800" b="0" strike="noStrike" spc="-1" dirty="0" err="1" smtClean="0">
                <a:solidFill>
                  <a:srgbClr val="000000"/>
                </a:solidFill>
                <a:latin typeface="Georgia" panose="02040502050405020303" pitchFamily="18" charset="0"/>
                <a:ea typeface="Times New Roman"/>
              </a:rPr>
              <a:t>bei</a:t>
            </a:r>
            <a:r>
              <a:rPr lang="en-US" sz="800" spc="-1" dirty="0" err="1" smtClean="0">
                <a:solidFill>
                  <a:srgbClr val="000000"/>
                </a:solidFill>
                <a:latin typeface="Georgia" panose="02040502050405020303" pitchFamily="18" charset="0"/>
                <a:ea typeface="Times New Roman"/>
              </a:rPr>
              <a:t>m</a:t>
            </a:r>
            <a:r>
              <a:rPr lang="en-US" sz="800" spc="-1" dirty="0" smtClean="0">
                <a:solidFill>
                  <a:srgbClr val="000000"/>
                </a:solidFill>
                <a:latin typeface="Georgia" panose="02040502050405020303" pitchFamily="18" charset="0"/>
                <a:ea typeface="Times New Roman"/>
              </a:rPr>
              <a:t> Start der Initiative </a:t>
            </a:r>
            <a:r>
              <a:rPr lang="en-US" sz="800" spc="-1" dirty="0" err="1" smtClean="0">
                <a:solidFill>
                  <a:srgbClr val="000000"/>
                </a:solidFill>
                <a:latin typeface="Georgia" panose="02040502050405020303" pitchFamily="18" charset="0"/>
                <a:ea typeface="Times New Roman"/>
              </a:rPr>
              <a:t>Lieferkettengesetz</a:t>
            </a:r>
            <a:r>
              <a:rPr lang="en-US" sz="800" spc="-1" dirty="0" smtClean="0">
                <a:solidFill>
                  <a:srgbClr val="000000"/>
                </a:solidFill>
                <a:latin typeface="Georgia" panose="02040502050405020303" pitchFamily="18" charset="0"/>
                <a:ea typeface="Times New Roman"/>
              </a:rPr>
              <a:t> am 10. September 2019 in Berlin.</a:t>
            </a:r>
            <a:r>
              <a:rPr lang="en-US" sz="800" b="0" strike="noStrike" spc="-1" dirty="0" smtClean="0">
                <a:solidFill>
                  <a:srgbClr val="000000"/>
                </a:solidFill>
                <a:latin typeface="Georgia" panose="02040502050405020303" pitchFamily="18" charset="0"/>
                <a:ea typeface="Times New Roman"/>
              </a:rPr>
              <a:t> </a:t>
            </a:r>
            <a:r>
              <a:rPr lang="en-US" sz="800" b="0" strike="noStrike" spc="-1" dirty="0" err="1" smtClean="0">
                <a:solidFill>
                  <a:srgbClr val="000000"/>
                </a:solidFill>
                <a:latin typeface="Georgia" panose="02040502050405020303" pitchFamily="18" charset="0"/>
                <a:ea typeface="Times New Roman"/>
              </a:rPr>
              <a:t>Foto</a:t>
            </a:r>
            <a:r>
              <a:rPr lang="en-US" sz="800" b="0" strike="noStrike" spc="-1" dirty="0" smtClean="0">
                <a:solidFill>
                  <a:srgbClr val="000000"/>
                </a:solidFill>
                <a:latin typeface="Georgia" panose="02040502050405020303" pitchFamily="18" charset="0"/>
                <a:ea typeface="Times New Roman"/>
              </a:rPr>
              <a:t>: BfdW.</a:t>
            </a:r>
            <a:endParaRPr lang="en-US" sz="800" b="0" strike="noStrike" spc="-1" dirty="0">
              <a:latin typeface="Georgia" panose="02040502050405020303" pitchFamily="18" charset="0"/>
            </a:endParaRPr>
          </a:p>
        </p:txBody>
      </p:sp>
    </p:spTree>
    <p:extLst>
      <p:ext uri="{BB962C8B-B14F-4D97-AF65-F5344CB8AC3E}">
        <p14:creationId xmlns:p14="http://schemas.microsoft.com/office/powerpoint/2010/main" val="42060932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3155400" y="1318067"/>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dirty="0" err="1">
                <a:solidFill>
                  <a:srgbClr val="000000"/>
                </a:solidFill>
                <a:latin typeface="Georgia" panose="02040502050405020303" pitchFamily="18" charset="0"/>
                <a:ea typeface="Helvetica Neue"/>
              </a:rPr>
              <a:t>Mangelhafter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Brandschutz</a:t>
            </a:r>
            <a:r>
              <a:rPr lang="en-US" sz="1600" b="0" strike="noStrike" spc="-1" dirty="0">
                <a:solidFill>
                  <a:srgbClr val="000000"/>
                </a:solidFill>
                <a:latin typeface="Georgia" panose="02040502050405020303" pitchFamily="18" charset="0"/>
                <a:ea typeface="Helvetica Neue"/>
              </a:rPr>
              <a:t> in </a:t>
            </a:r>
            <a:r>
              <a:rPr lang="en-US" sz="1600" b="0" strike="noStrike" spc="-1" dirty="0" err="1">
                <a:solidFill>
                  <a:srgbClr val="000000"/>
                </a:solidFill>
                <a:latin typeface="Georgia" panose="02040502050405020303" pitchFamily="18" charset="0"/>
                <a:ea typeface="Helvetica Neue"/>
              </a:rPr>
              <a:t>einer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KiK-Zulieferfabrik</a:t>
            </a:r>
            <a:r>
              <a:rPr lang="en-US" sz="1600" b="0" strike="noStrike" spc="-1" dirty="0">
                <a:solidFill>
                  <a:srgbClr val="000000"/>
                </a:solidFill>
                <a:latin typeface="Georgia" panose="02040502050405020303" pitchFamily="18" charset="0"/>
                <a:ea typeface="Helvetica Neue"/>
              </a:rPr>
              <a:t> in Pakistan </a:t>
            </a:r>
            <a:r>
              <a:rPr lang="en-US" sz="1600" b="0" strike="noStrike" spc="-1" dirty="0" err="1">
                <a:solidFill>
                  <a:srgbClr val="000000"/>
                </a:solidFill>
                <a:latin typeface="Georgia" panose="02040502050405020303" pitchFamily="18" charset="0"/>
                <a:ea typeface="Helvetica Neue"/>
              </a:rPr>
              <a:t>führte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dazu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dass</a:t>
            </a:r>
            <a:r>
              <a:rPr lang="en-US" sz="1600" b="0" strike="noStrike" spc="-1" dirty="0">
                <a:solidFill>
                  <a:srgbClr val="000000"/>
                </a:solidFill>
                <a:latin typeface="Georgia" panose="02040502050405020303" pitchFamily="18" charset="0"/>
                <a:ea typeface="Helvetica Neue"/>
              </a:rPr>
              <a:t> 258 Menschen </a:t>
            </a:r>
            <a:r>
              <a:rPr lang="en-US" sz="1600" b="0" strike="noStrike" spc="-1" dirty="0" err="1">
                <a:solidFill>
                  <a:srgbClr val="000000"/>
                </a:solidFill>
                <a:latin typeface="Georgia" panose="02040502050405020303" pitchFamily="18" charset="0"/>
                <a:ea typeface="Helvetica Neue"/>
              </a:rPr>
              <a:t>qualvoll</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starben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Durch</a:t>
            </a:r>
            <a:r>
              <a:rPr lang="en-US" sz="1600" b="0" strike="noStrike" spc="-1" dirty="0">
                <a:solidFill>
                  <a:srgbClr val="000000"/>
                </a:solidFill>
                <a:latin typeface="Georgia" panose="02040502050405020303" pitchFamily="18" charset="0"/>
                <a:ea typeface="Helvetica Neue"/>
              </a:rPr>
              <a:t> den </a:t>
            </a:r>
            <a:r>
              <a:rPr lang="en-US" sz="1600" b="0" strike="noStrike" spc="-1" dirty="0" err="1">
                <a:solidFill>
                  <a:srgbClr val="000000"/>
                </a:solidFill>
                <a:latin typeface="Georgia" panose="02040502050405020303" pitchFamily="18" charset="0"/>
                <a:ea typeface="Helvetica Neue"/>
              </a:rPr>
              <a:t>Dammbruch</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bei</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brasilianischen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Eisenerzmine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starben</a:t>
            </a:r>
            <a:r>
              <a:rPr lang="en-US" sz="1600" b="0" strike="noStrike" spc="-1" dirty="0">
                <a:solidFill>
                  <a:srgbClr val="000000"/>
                </a:solidFill>
                <a:latin typeface="Georgia" panose="02040502050405020303" pitchFamily="18" charset="0"/>
                <a:ea typeface="Helvetica Neue"/>
              </a:rPr>
              <a:t> 246 Menschen, </a:t>
            </a:r>
            <a:r>
              <a:rPr lang="en-US" sz="1600" b="0" strike="noStrike" spc="-1" dirty="0" err="1">
                <a:solidFill>
                  <a:srgbClr val="000000"/>
                </a:solidFill>
                <a:latin typeface="Georgia" panose="02040502050405020303" pitchFamily="18" charset="0"/>
                <a:ea typeface="Helvetica Neue"/>
              </a:rPr>
              <a:t>Flüsse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sind</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verseucht</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Anwohner</a:t>
            </a:r>
            <a:r>
              <a:rPr lang="en-US" sz="1600" b="0" strike="noStrike" spc="-1" dirty="0">
                <a:solidFill>
                  <a:srgbClr val="000000"/>
                </a:solidFill>
                <a:latin typeface="Georgia" panose="02040502050405020303" pitchFamily="18" charset="0"/>
                <a:ea typeface="Helvetica Neue"/>
              </a:rPr>
              <a:t>*</a:t>
            </a:r>
            <a:r>
              <a:rPr lang="en-US" sz="1600" b="0" strike="noStrike" spc="-1" dirty="0" err="1">
                <a:solidFill>
                  <a:srgbClr val="000000"/>
                </a:solidFill>
                <a:latin typeface="Georgia" panose="02040502050405020303" pitchFamily="18" charset="0"/>
                <a:ea typeface="Helvetica Neue"/>
              </a:rPr>
              <a:t>innen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haben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sauberes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Trinkwasser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mehr</a:t>
            </a:r>
            <a:r>
              <a:rPr lang="en-US" sz="1600" b="0" strike="noStrike" spc="-1" dirty="0">
                <a:solidFill>
                  <a:srgbClr val="000000"/>
                </a:solidFill>
                <a:latin typeface="Georgia" panose="02040502050405020303" pitchFamily="18" charset="0"/>
                <a:ea typeface="Helvetica Neue"/>
              </a:rPr>
              <a:t> – </a:t>
            </a:r>
            <a:r>
              <a:rPr lang="en-US" sz="1600" b="0" strike="noStrike" spc="-1" dirty="0" err="1">
                <a:solidFill>
                  <a:srgbClr val="000000"/>
                </a:solidFill>
                <a:latin typeface="Georgia" panose="02040502050405020303" pitchFamily="18" charset="0"/>
                <a:ea typeface="Helvetica Neue"/>
              </a:rPr>
              <a:t>obwohl</a:t>
            </a:r>
            <a:r>
              <a:rPr lang="en-US" sz="1600" b="0" strike="noStrike" spc="-1" dirty="0">
                <a:solidFill>
                  <a:srgbClr val="000000"/>
                </a:solidFill>
                <a:latin typeface="Georgia" panose="02040502050405020303" pitchFamily="18" charset="0"/>
                <a:ea typeface="Helvetica Neue"/>
              </a:rPr>
              <a:t> der TÜV </a:t>
            </a:r>
            <a:r>
              <a:rPr lang="en-US" sz="1600" b="0" strike="noStrike" spc="-1" dirty="0" err="1">
                <a:solidFill>
                  <a:srgbClr val="000000"/>
                </a:solidFill>
                <a:latin typeface="Georgia" panose="02040502050405020303" pitchFamily="18" charset="0"/>
                <a:ea typeface="Helvetica Neue"/>
              </a:rPr>
              <a:t>Süd</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Brasilien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wenige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Monate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vorher</a:t>
            </a:r>
            <a:r>
              <a:rPr lang="en-US" sz="1600" b="0" strike="noStrike" spc="-1" dirty="0">
                <a:solidFill>
                  <a:srgbClr val="000000"/>
                </a:solidFill>
                <a:latin typeface="Georgia" panose="02040502050405020303" pitchFamily="18" charset="0"/>
                <a:ea typeface="Helvetica Neue"/>
              </a:rPr>
              <a:t> die </a:t>
            </a:r>
            <a:r>
              <a:rPr lang="en-US" sz="1600" b="0" strike="noStrike" spc="-1" dirty="0" err="1">
                <a:solidFill>
                  <a:srgbClr val="000000"/>
                </a:solidFill>
                <a:latin typeface="Georgia" panose="02040502050405020303" pitchFamily="18" charset="0"/>
                <a:ea typeface="Helvetica Neue"/>
              </a:rPr>
              <a:t>Sicherheit</a:t>
            </a:r>
            <a:r>
              <a:rPr lang="en-US" sz="1600" b="0" strike="noStrike" spc="-1" dirty="0">
                <a:solidFill>
                  <a:srgbClr val="000000"/>
                </a:solidFill>
                <a:latin typeface="Georgia" panose="02040502050405020303" pitchFamily="18" charset="0"/>
                <a:ea typeface="Helvetica Neue"/>
              </a:rPr>
              <a:t> des </a:t>
            </a:r>
            <a:r>
              <a:rPr lang="en-US" sz="1600" b="0" strike="noStrike" spc="-1" dirty="0" err="1">
                <a:solidFill>
                  <a:srgbClr val="000000"/>
                </a:solidFill>
                <a:latin typeface="Georgia" panose="02040502050405020303" pitchFamily="18" charset="0"/>
                <a:ea typeface="Helvetica Neue"/>
              </a:rPr>
              <a:t>Damms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zertifiziert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hatte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Vor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Platin</a:t>
            </a:r>
            <a:r>
              <a:rPr lang="en-US" sz="1600" b="0" strike="noStrike" spc="-1" dirty="0">
                <a:solidFill>
                  <a:srgbClr val="000000"/>
                </a:solidFill>
                <a:latin typeface="Georgia" panose="02040502050405020303" pitchFamily="18" charset="0"/>
                <a:ea typeface="Helvetica Neue"/>
              </a:rPr>
              <a:t>-Mine in </a:t>
            </a:r>
            <a:r>
              <a:rPr lang="en-US" sz="1600" b="0" strike="noStrike" spc="-1" dirty="0" err="1">
                <a:solidFill>
                  <a:srgbClr val="000000"/>
                </a:solidFill>
                <a:latin typeface="Georgia" panose="02040502050405020303" pitchFamily="18" charset="0"/>
                <a:ea typeface="Helvetica Neue"/>
              </a:rPr>
              <a:t>Südafrika</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werden</a:t>
            </a:r>
            <a:r>
              <a:rPr lang="en-US" sz="1600" b="0" strike="noStrike" spc="-1" dirty="0">
                <a:solidFill>
                  <a:srgbClr val="000000"/>
                </a:solidFill>
                <a:latin typeface="Georgia" panose="02040502050405020303" pitchFamily="18" charset="0"/>
                <a:ea typeface="Helvetica Neue"/>
              </a:rPr>
              <a:t> 34 </a:t>
            </a:r>
            <a:r>
              <a:rPr lang="en-US" sz="1600" b="0" strike="noStrike" spc="-1" dirty="0" err="1">
                <a:solidFill>
                  <a:srgbClr val="000000"/>
                </a:solidFill>
                <a:latin typeface="Georgia" panose="02040502050405020303" pitchFamily="18" charset="0"/>
                <a:ea typeface="Helvetica Neue"/>
              </a:rPr>
              <a:t>streikende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Arbeiter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erschossen</a:t>
            </a:r>
            <a:r>
              <a:rPr lang="en-US" sz="1600" b="0" strike="noStrike" spc="-1" dirty="0">
                <a:solidFill>
                  <a:srgbClr val="000000"/>
                </a:solidFill>
                <a:latin typeface="Georgia" panose="02040502050405020303" pitchFamily="18" charset="0"/>
                <a:ea typeface="Helvetica Neue"/>
              </a:rPr>
              <a:t> und BASF </a:t>
            </a:r>
            <a:r>
              <a:rPr lang="en-US" sz="1600" b="0" strike="noStrike" spc="-1" dirty="0" err="1">
                <a:solidFill>
                  <a:srgbClr val="000000"/>
                </a:solidFill>
                <a:latin typeface="Georgia" panose="02040502050405020303" pitchFamily="18" charset="0"/>
                <a:ea typeface="Helvetica Neue"/>
              </a:rPr>
              <a:t>macht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mit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dem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Betreiber</a:t>
            </a:r>
            <a:r>
              <a:rPr lang="en-US" sz="1600" b="0" strike="noStrike" spc="-1" dirty="0">
                <a:solidFill>
                  <a:srgbClr val="000000"/>
                </a:solidFill>
                <a:latin typeface="Georgia" panose="02040502050405020303" pitchFamily="18" charset="0"/>
                <a:ea typeface="Helvetica Neue"/>
              </a:rPr>
              <a:t> der Mine </a:t>
            </a:r>
            <a:r>
              <a:rPr lang="en-US" sz="1600" b="0" strike="noStrike" spc="-1" dirty="0" err="1">
                <a:solidFill>
                  <a:srgbClr val="000000"/>
                </a:solidFill>
                <a:latin typeface="Georgia" panose="02040502050405020303" pitchFamily="18" charset="0"/>
                <a:ea typeface="Helvetica Neue"/>
              </a:rPr>
              <a:t>weiterhin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gute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Geschäfte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verstoßen</a:t>
            </a:r>
            <a:r>
              <a:rPr lang="en-US" sz="1600" b="0" strike="noStrike" spc="-1" dirty="0">
                <a:solidFill>
                  <a:srgbClr val="000000"/>
                </a:solidFill>
                <a:latin typeface="Georgia" panose="02040502050405020303" pitchFamily="18" charset="0"/>
                <a:ea typeface="Helvetica Neue"/>
              </a:rPr>
              <a:t> in </a:t>
            </a:r>
            <a:r>
              <a:rPr lang="en-US" sz="1600" b="0" strike="noStrike" spc="-1" dirty="0" err="1">
                <a:solidFill>
                  <a:srgbClr val="000000"/>
                </a:solidFill>
                <a:latin typeface="Georgia" panose="02040502050405020303" pitchFamily="18" charset="0"/>
                <a:ea typeface="Helvetica Neue"/>
              </a:rPr>
              <a:t>ihren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weltweiten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Geschäften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immer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wieder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gegen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grundlegende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Menschenrechte</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schädigen</a:t>
            </a:r>
            <a:r>
              <a:rPr lang="en-US" sz="1600" b="0" strike="noStrike" spc="-1" dirty="0">
                <a:solidFill>
                  <a:srgbClr val="000000"/>
                </a:solidFill>
                <a:latin typeface="Georgia" panose="02040502050405020303" pitchFamily="18" charset="0"/>
                <a:ea typeface="Helvetica Neue"/>
              </a:rPr>
              <a:t> die Umwelt. Die Initiative </a:t>
            </a:r>
            <a:r>
              <a:rPr lang="en-US" sz="1600" b="0" strike="noStrike" spc="-1" dirty="0" err="1">
                <a:solidFill>
                  <a:srgbClr val="000000"/>
                </a:solidFill>
                <a:latin typeface="Georgia" panose="02040502050405020303" pitchFamily="18" charset="0"/>
                <a:ea typeface="Helvetica Neue"/>
              </a:rPr>
              <a:t>Lieferkettengesetz</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fordert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darum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Gesetz</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zu</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menschenrechtlichen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Sorgfaltspflichten</a:t>
            </a:r>
            <a:r>
              <a:rPr lang="en-US" sz="1600" b="0" strike="noStrike" spc="-1" dirty="0">
                <a:solidFill>
                  <a:srgbClr val="000000"/>
                </a:solidFill>
                <a:latin typeface="Georgia" panose="02040502050405020303" pitchFamily="18" charset="0"/>
                <a:ea typeface="Helvetica Neue"/>
              </a:rPr>
              <a:t> von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a:p>
            <a:pPr>
              <a:lnSpc>
                <a:spcPct val="100000"/>
              </a:lnSpc>
              <a:spcBef>
                <a:spcPts val="300"/>
              </a:spcBef>
            </a:pPr>
            <a:endParaRPr lang="en-US" sz="1600" b="0" strike="noStrike" spc="-1" dirty="0">
              <a:latin typeface="Georgia" panose="02040502050405020303" pitchFamily="18" charset="0"/>
            </a:endParaRPr>
          </a:p>
        </p:txBody>
      </p:sp>
      <p:sp>
        <p:nvSpPr>
          <p:cNvPr id="405" name="CustomShape 2"/>
          <p:cNvSpPr/>
          <p:nvPr/>
        </p:nvSpPr>
        <p:spPr>
          <a:xfrm>
            <a:off x="239760" y="-208229"/>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a:solidFill>
                  <a:srgbClr val="E66507"/>
                </a:solidFill>
                <a:latin typeface="Georgia" panose="02040502050405020303" pitchFamily="18" charset="0"/>
                <a:ea typeface="Arial Black"/>
              </a:rPr>
              <a:t>Für den </a:t>
            </a:r>
            <a:r>
              <a:rPr lang="en-US" sz="2000" b="1" strike="noStrike" spc="-89" dirty="0" err="1">
                <a:solidFill>
                  <a:srgbClr val="E66507"/>
                </a:solidFill>
                <a:latin typeface="Georgia" panose="02040502050405020303" pitchFamily="18" charset="0"/>
                <a:ea typeface="Arial Black"/>
              </a:rPr>
              <a:t>Schutz</a:t>
            </a:r>
            <a:r>
              <a:rPr lang="en-US" sz="2000" b="1" strike="noStrike" spc="-89" dirty="0">
                <a:solidFill>
                  <a:srgbClr val="E66507"/>
                </a:solidFill>
                <a:latin typeface="Georgia" panose="02040502050405020303" pitchFamily="18" charset="0"/>
                <a:ea typeface="Arial Black"/>
              </a:rPr>
              <a:t> der </a:t>
            </a:r>
            <a:r>
              <a:rPr lang="en-US" sz="2000" b="1" strike="noStrike" spc="-89" dirty="0" err="1" smtClean="0">
                <a:solidFill>
                  <a:srgbClr val="E66507"/>
                </a:solidFill>
                <a:latin typeface="Georgia" panose="02040502050405020303" pitchFamily="18" charset="0"/>
                <a:ea typeface="Arial Black"/>
              </a:rPr>
              <a:t>Menschenrechte</a:t>
            </a:r>
            <a:r>
              <a:rPr lang="en-US" sz="2000" b="1" strike="noStrike" spc="-89" dirty="0" smtClean="0">
                <a:solidFill>
                  <a:srgbClr val="E66507"/>
                </a:solidFill>
                <a:latin typeface="Georgia" panose="02040502050405020303" pitchFamily="18" charset="0"/>
                <a:ea typeface="Arial Black"/>
              </a:rPr>
              <a:t> </a:t>
            </a:r>
            <a:r>
              <a:rPr lang="en-US" sz="2000" b="1" strike="noStrike" spc="-89" dirty="0">
                <a:solidFill>
                  <a:srgbClr val="E66507"/>
                </a:solidFill>
                <a:latin typeface="Georgia" panose="02040502050405020303" pitchFamily="18" charset="0"/>
                <a:ea typeface="Arial Black"/>
              </a:rPr>
              <a:t>und der Umwelt!</a:t>
            </a:r>
            <a:endParaRPr lang="en-US" sz="2000" b="1" strike="noStrike" spc="-1" dirty="0">
              <a:solidFill>
                <a:srgbClr val="E66507"/>
              </a:solidFill>
              <a:latin typeface="Georgia" panose="02040502050405020303" pitchFamily="18" charset="0"/>
            </a:endParaRPr>
          </a:p>
        </p:txBody>
      </p:sp>
      <p:pic>
        <p:nvPicPr>
          <p:cNvPr id="407" name="Picture 4"/>
          <p:cNvPicPr/>
          <p:nvPr/>
        </p:nvPicPr>
        <p:blipFill>
          <a:blip r:embed="rId3"/>
          <a:srcRect l="1669" r="1669"/>
          <a:stretch/>
        </p:blipFill>
        <p:spPr>
          <a:xfrm>
            <a:off x="0" y="2595108"/>
            <a:ext cx="3086280" cy="3279960"/>
          </a:xfrm>
          <a:prstGeom prst="rect">
            <a:avLst/>
          </a:prstGeom>
          <a:ln>
            <a:noFill/>
          </a:ln>
        </p:spPr>
      </p:pic>
      <p:sp>
        <p:nvSpPr>
          <p:cNvPr id="408" name="CustomShape 4"/>
          <p:cNvSpPr/>
          <p:nvPr/>
        </p:nvSpPr>
        <p:spPr>
          <a:xfrm>
            <a:off x="3155400" y="5298708"/>
            <a:ext cx="457056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800" b="0" strike="noStrike" spc="-1" dirty="0" err="1">
                <a:solidFill>
                  <a:srgbClr val="000000"/>
                </a:solidFill>
                <a:latin typeface="Georgia" panose="02040502050405020303" pitchFamily="18" charset="0"/>
                <a:ea typeface="Times New Roman"/>
              </a:rPr>
              <a:t>Rettungskräfte</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suchen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nach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dem</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Dammbruch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mit</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Suchhunden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nach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Leichen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Auch</a:t>
            </a:r>
            <a:r>
              <a:rPr lang="en-US" sz="800" b="0" strike="noStrike" spc="-1" dirty="0">
                <a:solidFill>
                  <a:srgbClr val="000000"/>
                </a:solidFill>
                <a:latin typeface="Georgia" panose="02040502050405020303" pitchFamily="18" charset="0"/>
                <a:ea typeface="Times New Roman"/>
              </a:rPr>
              <a:t> 6 </a:t>
            </a:r>
            <a:r>
              <a:rPr lang="en-US" sz="800" b="0" strike="noStrike" spc="-1" dirty="0" err="1">
                <a:solidFill>
                  <a:srgbClr val="000000"/>
                </a:solidFill>
                <a:latin typeface="Georgia" panose="02040502050405020303" pitchFamily="18" charset="0"/>
                <a:ea typeface="Times New Roman"/>
              </a:rPr>
              <a:t>Monate</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nach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dem</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Dammbruch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sind</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noch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nicht</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alle</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Verschwundenen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gefunden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immer</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noch</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sind</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Leichen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im</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Schlamm</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verschüttet</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Foto</a:t>
            </a:r>
            <a:r>
              <a:rPr lang="en-US" sz="800" b="0" strike="noStrike" spc="-1" dirty="0">
                <a:solidFill>
                  <a:srgbClr val="000000"/>
                </a:solidFill>
                <a:latin typeface="Georgia" panose="02040502050405020303" pitchFamily="18" charset="0"/>
                <a:ea typeface="Times New Roman"/>
              </a:rPr>
              <a:t>: Ricardo </a:t>
            </a:r>
            <a:r>
              <a:rPr lang="en-US" sz="800" b="0" strike="noStrike" spc="-1" dirty="0" err="1">
                <a:solidFill>
                  <a:srgbClr val="000000"/>
                </a:solidFill>
                <a:latin typeface="Georgia" panose="02040502050405020303" pitchFamily="18" charset="0"/>
                <a:ea typeface="Times New Roman"/>
              </a:rPr>
              <a:t>Sturk</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Movimento</a:t>
            </a:r>
            <a:r>
              <a:rPr lang="en-US" sz="800" b="0" strike="noStrike" spc="-1" dirty="0">
                <a:solidFill>
                  <a:srgbClr val="000000"/>
                </a:solidFill>
                <a:latin typeface="Georgia" panose="02040502050405020303" pitchFamily="18" charset="0"/>
                <a:ea typeface="Times New Roman"/>
              </a:rPr>
              <a:t> dos </a:t>
            </a:r>
            <a:r>
              <a:rPr lang="en-US" sz="800" b="0" strike="noStrike" spc="-1" dirty="0" err="1">
                <a:solidFill>
                  <a:srgbClr val="000000"/>
                </a:solidFill>
                <a:latin typeface="Georgia" panose="02040502050405020303" pitchFamily="18" charset="0"/>
                <a:ea typeface="Times New Roman"/>
              </a:rPr>
              <a:t>Atingidos</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por</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Barragens</a:t>
            </a:r>
            <a:r>
              <a:rPr lang="en-US" sz="800" b="0" strike="noStrike" spc="-1" dirty="0">
                <a:solidFill>
                  <a:srgbClr val="000000"/>
                </a:solidFill>
                <a:latin typeface="Georgia" panose="02040502050405020303" pitchFamily="18" charset="0"/>
                <a:ea typeface="Times New Roman"/>
              </a:rPr>
              <a:t> (MAB), </a:t>
            </a:r>
            <a:r>
              <a:rPr lang="en-US" sz="800" b="0" strike="noStrike" spc="-1" dirty="0" err="1">
                <a:solidFill>
                  <a:srgbClr val="000000"/>
                </a:solidFill>
                <a:latin typeface="Georgia" panose="02040502050405020303" pitchFamily="18" charset="0"/>
                <a:ea typeface="Times New Roman"/>
              </a:rPr>
              <a:t>Brasilien</a:t>
            </a:r>
            <a:endParaRPr lang="en-US" sz="800" b="0"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26798" r="19607"/>
          <a:stretch/>
        </p:blipFill>
        <p:spPr>
          <a:xfrm>
            <a:off x="0" y="2046083"/>
            <a:ext cx="3078178" cy="3828985"/>
          </a:xfrm>
          <a:prstGeom prst="rect">
            <a:avLst/>
          </a:prstGeom>
        </p:spPr>
      </p:pic>
      <p:sp>
        <p:nvSpPr>
          <p:cNvPr id="404" name="CustomShape 1"/>
          <p:cNvSpPr/>
          <p:nvPr/>
        </p:nvSpPr>
        <p:spPr>
          <a:xfrm>
            <a:off x="3155400" y="1318067"/>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de-DE" sz="1600" dirty="0">
                <a:latin typeface="Georgia" panose="02040502050405020303" pitchFamily="18" charset="0"/>
              </a:rPr>
              <a:t>In Südafrika haben </a:t>
            </a:r>
            <a:r>
              <a:rPr lang="de-DE" sz="1600" dirty="0" smtClean="0">
                <a:latin typeface="Georgia" panose="02040502050405020303" pitchFamily="18" charset="0"/>
              </a:rPr>
              <a:t>Arbeiter einer Platin-Mine </a:t>
            </a:r>
            <a:r>
              <a:rPr lang="de-DE" sz="1600" dirty="0">
                <a:latin typeface="Georgia" panose="02040502050405020303" pitchFamily="18" charset="0"/>
              </a:rPr>
              <a:t>im Jahr 2012</a:t>
            </a:r>
            <a:r>
              <a:rPr lang="de-DE" sz="1600" dirty="0" smtClean="0">
                <a:latin typeface="Georgia" panose="02040502050405020303" pitchFamily="18" charset="0"/>
              </a:rPr>
              <a:t> </a:t>
            </a:r>
            <a:r>
              <a:rPr lang="de-DE" sz="1600" dirty="0">
                <a:latin typeface="Georgia" panose="02040502050405020303" pitchFamily="18" charset="0"/>
              </a:rPr>
              <a:t>für ihre Rechte </a:t>
            </a:r>
            <a:r>
              <a:rPr lang="de-DE" sz="1600" dirty="0" smtClean="0">
                <a:latin typeface="Georgia" panose="02040502050405020303" pitchFamily="18" charset="0"/>
              </a:rPr>
              <a:t>gestreikt. Der Minen-Betreiber ließ das Feuer auf sie eröffnen, 34 Arbeiter wurden getötet. Keine ihrer Forderungen nach besseren Arbeits- und Lebensbedingungen wurden erfüllt. Der deutsche Chemie-Konzern </a:t>
            </a:r>
            <a:r>
              <a:rPr lang="de-DE" sz="1600" dirty="0">
                <a:latin typeface="Georgia" panose="02040502050405020303" pitchFamily="18" charset="0"/>
              </a:rPr>
              <a:t>BASF macht weiter Geschäfte mit </a:t>
            </a:r>
            <a:r>
              <a:rPr lang="de-DE" sz="1600" dirty="0" smtClean="0">
                <a:latin typeface="Georgia" panose="02040502050405020303" pitchFamily="18" charset="0"/>
              </a:rPr>
              <a:t>dem Minenbetreiber, </a:t>
            </a:r>
            <a:r>
              <a:rPr lang="de-DE" sz="1600" dirty="0">
                <a:latin typeface="Georgia" panose="02040502050405020303" pitchFamily="18" charset="0"/>
              </a:rPr>
              <a:t>als wäre nichts </a:t>
            </a:r>
            <a:r>
              <a:rPr lang="de-DE" sz="1600" dirty="0" smtClean="0">
                <a:latin typeface="Georgia" panose="02040502050405020303" pitchFamily="18" charset="0"/>
              </a:rPr>
              <a:t>geschehen.</a:t>
            </a:r>
          </a:p>
          <a:p>
            <a:pPr>
              <a:lnSpc>
                <a:spcPct val="100000"/>
              </a:lnSpc>
              <a:spcBef>
                <a:spcPts val="300"/>
              </a:spcBef>
            </a:pPr>
            <a:endParaRPr lang="de-DE" sz="1600" dirty="0">
              <a:latin typeface="Georgia" panose="02040502050405020303" pitchFamily="18" charset="0"/>
            </a:endParaRPr>
          </a:p>
          <a:p>
            <a:pPr>
              <a:lnSpc>
                <a:spcPct val="100000"/>
              </a:lnSpc>
              <a:spcBef>
                <a:spcPts val="300"/>
              </a:spcBef>
            </a:pPr>
            <a:r>
              <a:rPr lang="de-DE" sz="1600" dirty="0" smtClean="0">
                <a:latin typeface="Georgia" panose="02040502050405020303" pitchFamily="18" charset="0"/>
              </a:rPr>
              <a:t>Brot für die Welt arbeitet mit Überlebenden und den Witwen der getöteten Arbeiter zusammen und fordert Gerechtigkeit. Um solche Massaker in Zukunft zu verhindern braucht es ein Lieferkettengesetz!</a:t>
            </a:r>
          </a:p>
        </p:txBody>
      </p:sp>
      <p:sp>
        <p:nvSpPr>
          <p:cNvPr id="405" name="CustomShape 2"/>
          <p:cNvSpPr/>
          <p:nvPr/>
        </p:nvSpPr>
        <p:spPr>
          <a:xfrm>
            <a:off x="239760" y="-208229"/>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smtClean="0">
                <a:solidFill>
                  <a:srgbClr val="E66507"/>
                </a:solidFill>
                <a:latin typeface="Georgia" panose="02040502050405020303" pitchFamily="18" charset="0"/>
                <a:ea typeface="Arial Black"/>
              </a:rPr>
              <a:t>Gegen</a:t>
            </a:r>
            <a:r>
              <a:rPr lang="en-US" sz="2000" b="1" strike="noStrike" spc="-89" dirty="0" smtClean="0">
                <a:solidFill>
                  <a:srgbClr val="E66507"/>
                </a:solidFill>
                <a:latin typeface="Georgia" panose="02040502050405020303" pitchFamily="18" charset="0"/>
                <a:ea typeface="Arial Black"/>
              </a:rPr>
              <a:t> die </a:t>
            </a:r>
            <a:r>
              <a:rPr lang="en-US" sz="2000" b="1" strike="noStrike" spc="-89" dirty="0" err="1" smtClean="0">
                <a:solidFill>
                  <a:srgbClr val="E66507"/>
                </a:solidFill>
                <a:latin typeface="Georgia" panose="02040502050405020303" pitchFamily="18" charset="0"/>
                <a:ea typeface="Arial Black"/>
              </a:rPr>
              <a:t>gute</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Miene</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zur</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schlechten</a:t>
            </a:r>
            <a:r>
              <a:rPr lang="en-US" sz="2000" b="1" strike="noStrike" spc="-89" dirty="0" smtClean="0">
                <a:solidFill>
                  <a:srgbClr val="E66507"/>
                </a:solidFill>
                <a:latin typeface="Georgia" panose="02040502050405020303" pitchFamily="18" charset="0"/>
                <a:ea typeface="Arial Black"/>
              </a:rPr>
              <a:t> Mine </a:t>
            </a:r>
            <a:r>
              <a:rPr lang="en-US" sz="2000" b="1" strike="noStrike" spc="-89" dirty="0" err="1" smtClean="0">
                <a:solidFill>
                  <a:srgbClr val="E66507"/>
                </a:solidFill>
                <a:latin typeface="Georgia" panose="02040502050405020303" pitchFamily="18" charset="0"/>
                <a:ea typeface="Arial Black"/>
              </a:rPr>
              <a:t>braucht</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es</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einen</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gesetzlichen</a:t>
            </a:r>
            <a:r>
              <a:rPr lang="en-US" sz="2000" b="1" strike="noStrike" spc="-89" dirty="0" smtClean="0">
                <a:solidFill>
                  <a:srgbClr val="E66507"/>
                </a:solidFill>
                <a:latin typeface="Georgia" panose="02040502050405020303" pitchFamily="18" charset="0"/>
                <a:ea typeface="Arial Black"/>
              </a:rPr>
              <a:t> </a:t>
            </a:r>
            <a:r>
              <a:rPr lang="en-US" sz="2000" b="1" strike="noStrike" spc="-89" dirty="0" err="1" smtClean="0">
                <a:solidFill>
                  <a:srgbClr val="E66507"/>
                </a:solidFill>
                <a:latin typeface="Georgia" panose="02040502050405020303" pitchFamily="18" charset="0"/>
                <a:ea typeface="Arial Black"/>
              </a:rPr>
              <a:t>Rahmen</a:t>
            </a:r>
            <a:r>
              <a:rPr lang="en-US" sz="2000" b="1" strike="noStrike" spc="-89" dirty="0" smtClean="0">
                <a:solidFill>
                  <a:srgbClr val="E66507"/>
                </a:solidFill>
                <a:latin typeface="Georgia" panose="02040502050405020303" pitchFamily="18" charset="0"/>
                <a:ea typeface="Arial Black"/>
              </a:rPr>
              <a:t>!</a:t>
            </a:r>
            <a:endParaRPr lang="en-US" sz="2000" b="1" strike="noStrike" spc="-1" dirty="0">
              <a:solidFill>
                <a:srgbClr val="E66507"/>
              </a:solidFill>
              <a:latin typeface="Georgia" panose="02040502050405020303" pitchFamily="18" charset="0"/>
            </a:endParaRPr>
          </a:p>
        </p:txBody>
      </p:sp>
      <p:sp>
        <p:nvSpPr>
          <p:cNvPr id="408" name="CustomShape 4"/>
          <p:cNvSpPr/>
          <p:nvPr/>
        </p:nvSpPr>
        <p:spPr>
          <a:xfrm>
            <a:off x="3155400" y="5298708"/>
            <a:ext cx="4570560" cy="2139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800" b="0" strike="noStrike" spc="-1" dirty="0" err="1" smtClean="0">
                <a:solidFill>
                  <a:srgbClr val="000000"/>
                </a:solidFill>
                <a:latin typeface="Georgia" panose="02040502050405020303" pitchFamily="18" charset="0"/>
                <a:ea typeface="Times New Roman"/>
              </a:rPr>
              <a:t>Ein</a:t>
            </a:r>
            <a:r>
              <a:rPr lang="en-US" sz="800" b="0" strike="noStrike" spc="-1" dirty="0" smtClean="0">
                <a:solidFill>
                  <a:srgbClr val="000000"/>
                </a:solidFill>
                <a:latin typeface="Georgia" panose="02040502050405020303" pitchFamily="18" charset="0"/>
                <a:ea typeface="Times New Roman"/>
              </a:rPr>
              <a:t> </a:t>
            </a:r>
            <a:r>
              <a:rPr lang="en-US" sz="800" b="0" strike="noStrike" spc="-1" dirty="0" err="1" smtClean="0">
                <a:solidFill>
                  <a:srgbClr val="000000"/>
                </a:solidFill>
                <a:latin typeface="Georgia" panose="02040502050405020303" pitchFamily="18" charset="0"/>
                <a:ea typeface="Times New Roman"/>
              </a:rPr>
              <a:t>Arbeiter</a:t>
            </a:r>
            <a:r>
              <a:rPr lang="en-US" sz="800" b="0" strike="noStrike" spc="-1" dirty="0" smtClean="0">
                <a:solidFill>
                  <a:srgbClr val="000000"/>
                </a:solidFill>
                <a:latin typeface="Georgia" panose="02040502050405020303" pitchFamily="18" charset="0"/>
                <a:ea typeface="Times New Roman"/>
              </a:rPr>
              <a:t> der </a:t>
            </a:r>
            <a:r>
              <a:rPr lang="en-US" sz="800" b="0" strike="noStrike" spc="-1" dirty="0" err="1" smtClean="0">
                <a:solidFill>
                  <a:srgbClr val="000000"/>
                </a:solidFill>
                <a:latin typeface="Georgia" panose="02040502050405020303" pitchFamily="18" charset="0"/>
                <a:ea typeface="Times New Roman"/>
              </a:rPr>
              <a:t>Marikana</a:t>
            </a:r>
            <a:r>
              <a:rPr lang="en-US" sz="800" b="0" strike="noStrike" spc="-1" dirty="0" smtClean="0">
                <a:solidFill>
                  <a:srgbClr val="000000"/>
                </a:solidFill>
                <a:latin typeface="Georgia" panose="02040502050405020303" pitchFamily="18" charset="0"/>
                <a:ea typeface="Times New Roman"/>
              </a:rPr>
              <a:t>-Mine auf </a:t>
            </a:r>
            <a:r>
              <a:rPr lang="en-US" sz="800" b="0" strike="noStrike" spc="-1" dirty="0" err="1" smtClean="0">
                <a:solidFill>
                  <a:srgbClr val="000000"/>
                </a:solidFill>
                <a:latin typeface="Georgia" panose="02040502050405020303" pitchFamily="18" charset="0"/>
                <a:ea typeface="Times New Roman"/>
              </a:rPr>
              <a:t>dem</a:t>
            </a:r>
            <a:r>
              <a:rPr lang="en-US" sz="800" b="0" strike="noStrike" spc="-1" dirty="0" smtClean="0">
                <a:solidFill>
                  <a:srgbClr val="000000"/>
                </a:solidFill>
                <a:latin typeface="Georgia" panose="02040502050405020303" pitchFamily="18" charset="0"/>
                <a:ea typeface="Times New Roman"/>
              </a:rPr>
              <a:t> </a:t>
            </a:r>
            <a:r>
              <a:rPr lang="en-US" sz="800" b="0" strike="noStrike" spc="-1" dirty="0" err="1" smtClean="0">
                <a:solidFill>
                  <a:srgbClr val="000000"/>
                </a:solidFill>
                <a:latin typeface="Georgia" panose="02040502050405020303" pitchFamily="18" charset="0"/>
                <a:ea typeface="Times New Roman"/>
              </a:rPr>
              <a:t>Weg</a:t>
            </a:r>
            <a:r>
              <a:rPr lang="en-US" sz="800" b="0" strike="noStrike" spc="-1" dirty="0" smtClean="0">
                <a:solidFill>
                  <a:srgbClr val="000000"/>
                </a:solidFill>
                <a:latin typeface="Georgia" panose="02040502050405020303" pitchFamily="18" charset="0"/>
                <a:ea typeface="Times New Roman"/>
              </a:rPr>
              <a:t> von der </a:t>
            </a:r>
            <a:r>
              <a:rPr lang="en-US" sz="800" b="0" strike="noStrike" spc="-1" dirty="0" err="1" smtClean="0">
                <a:solidFill>
                  <a:srgbClr val="000000"/>
                </a:solidFill>
                <a:latin typeface="Georgia" panose="02040502050405020303" pitchFamily="18" charset="0"/>
                <a:ea typeface="Times New Roman"/>
              </a:rPr>
              <a:t>Arbeit</a:t>
            </a:r>
            <a:r>
              <a:rPr lang="en-US" sz="800" b="0" strike="noStrike" spc="-1" dirty="0" smtClean="0">
                <a:solidFill>
                  <a:srgbClr val="000000"/>
                </a:solidFill>
                <a:latin typeface="Georgia" panose="02040502050405020303" pitchFamily="18" charset="0"/>
                <a:ea typeface="Times New Roman"/>
              </a:rPr>
              <a:t>. </a:t>
            </a:r>
            <a:r>
              <a:rPr lang="en-US" sz="800" b="0" strike="noStrike" spc="-1" dirty="0" err="1" smtClean="0">
                <a:solidFill>
                  <a:srgbClr val="000000"/>
                </a:solidFill>
                <a:latin typeface="Georgia" panose="02040502050405020303" pitchFamily="18" charset="0"/>
                <a:ea typeface="Times New Roman"/>
              </a:rPr>
              <a:t>Foto</a:t>
            </a:r>
            <a:r>
              <a:rPr lang="en-US" sz="800" b="0" strike="noStrike" spc="-1" dirty="0" smtClean="0">
                <a:solidFill>
                  <a:srgbClr val="000000"/>
                </a:solidFill>
                <a:latin typeface="Georgia" panose="02040502050405020303" pitchFamily="18" charset="0"/>
                <a:ea typeface="Times New Roman"/>
              </a:rPr>
              <a:t>: Kevin Sutherland.</a:t>
            </a:r>
            <a:endParaRPr lang="en-US" sz="800" b="0" strike="noStrike" spc="-1" dirty="0">
              <a:latin typeface="Georgia" panose="02040502050405020303" pitchFamily="18" charset="0"/>
            </a:endParaRPr>
          </a:p>
        </p:txBody>
      </p:sp>
    </p:spTree>
    <p:extLst>
      <p:ext uri="{BB962C8B-B14F-4D97-AF65-F5344CB8AC3E}">
        <p14:creationId xmlns:p14="http://schemas.microsoft.com/office/powerpoint/2010/main" val="31943990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3222720" y="1323928"/>
            <a:ext cx="5275080" cy="3899160"/>
          </a:xfrm>
          <a:prstGeom prst="rect">
            <a:avLst/>
          </a:prstGeom>
          <a:noFill/>
          <a:ln>
            <a:noFill/>
          </a:ln>
        </p:spPr>
        <p:style>
          <a:lnRef idx="0">
            <a:scrgbClr r="0" g="0" b="0"/>
          </a:lnRef>
          <a:fillRef idx="0">
            <a:scrgbClr r="0" g="0" b="0"/>
          </a:fillRef>
          <a:effectRef idx="0">
            <a:scrgbClr r="0" g="0" b="0"/>
          </a:effectRef>
          <a:fontRef idx="minor"/>
        </p:style>
        <p:txBody>
          <a:bodyPr lIns="45720" tIns="45000" rIns="45720" bIns="45000">
            <a:noAutofit/>
          </a:bodyPr>
          <a:lstStyle/>
          <a:p>
            <a:pPr>
              <a:lnSpc>
                <a:spcPct val="100000"/>
              </a:lnSpc>
              <a:spcBef>
                <a:spcPts val="300"/>
              </a:spcBef>
            </a:pPr>
            <a:r>
              <a:rPr lang="en-US" sz="1600" b="0" strike="noStrike" spc="-1" dirty="0">
                <a:solidFill>
                  <a:srgbClr val="000000"/>
                </a:solidFill>
                <a:latin typeface="Georgia" panose="02040502050405020303" pitchFamily="18" charset="0"/>
                <a:ea typeface="Helvetica Neue"/>
              </a:rPr>
              <a:t>Deutsche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profitieren</a:t>
            </a:r>
            <a:r>
              <a:rPr lang="en-US" sz="1600" b="0" strike="noStrike" spc="-1" dirty="0">
                <a:solidFill>
                  <a:srgbClr val="000000"/>
                </a:solidFill>
                <a:latin typeface="Georgia" panose="02040502050405020303" pitchFamily="18" charset="0"/>
                <a:ea typeface="Helvetica Neue"/>
              </a:rPr>
              <a:t> von den </a:t>
            </a:r>
            <a:r>
              <a:rPr lang="en-US" sz="1600" b="0" strike="noStrike" spc="-1" dirty="0" err="1">
                <a:solidFill>
                  <a:srgbClr val="000000"/>
                </a:solidFill>
                <a:latin typeface="Georgia" panose="02040502050405020303" pitchFamily="18" charset="0"/>
                <a:ea typeface="Helvetica Neue"/>
              </a:rPr>
              <a:t>wirtschaftlichen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Vorteilen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eines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globalen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Marktes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Dabei</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lassen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sie</a:t>
            </a:r>
            <a:r>
              <a:rPr lang="en-US" sz="1600" b="0" strike="noStrike" spc="-1" dirty="0">
                <a:solidFill>
                  <a:srgbClr val="000000"/>
                </a:solidFill>
                <a:latin typeface="Georgia" panose="02040502050405020303" pitchFamily="18" charset="0"/>
                <a:ea typeface="Helvetica Neue"/>
              </a:rPr>
              <a:t> den </a:t>
            </a:r>
            <a:r>
              <a:rPr lang="en-US" sz="1600" b="0" strike="noStrike" spc="-1" dirty="0" err="1">
                <a:solidFill>
                  <a:srgbClr val="000000"/>
                </a:solidFill>
                <a:latin typeface="Georgia" panose="02040502050405020303" pitchFamily="18" charset="0"/>
                <a:ea typeface="Helvetica Neue"/>
              </a:rPr>
              <a:t>Schutz</a:t>
            </a:r>
            <a:r>
              <a:rPr lang="en-US" sz="1600" b="0" strike="noStrike" spc="-1" dirty="0">
                <a:solidFill>
                  <a:srgbClr val="000000"/>
                </a:solidFill>
                <a:latin typeface="Georgia" panose="02040502050405020303" pitchFamily="18" charset="0"/>
                <a:ea typeface="Helvetica Neue"/>
              </a:rPr>
              <a:t> von Mensch und Umwelt </a:t>
            </a:r>
            <a:r>
              <a:rPr lang="en-US" sz="1600" b="0" strike="noStrike" spc="-1" dirty="0" err="1">
                <a:solidFill>
                  <a:srgbClr val="000000"/>
                </a:solidFill>
                <a:latin typeface="Georgia" panose="02040502050405020303" pitchFamily="18" charset="0"/>
                <a:ea typeface="Helvetica Neue"/>
              </a:rPr>
              <a:t>häufig</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außer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Acht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Denn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Sie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müssen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keine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Konsequenzen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fürchten</a:t>
            </a:r>
            <a:r>
              <a:rPr lang="en-US" sz="1600" b="0" strike="noStrike" spc="-1" dirty="0">
                <a:solidFill>
                  <a:srgbClr val="000000"/>
                </a:solidFill>
                <a:latin typeface="Georgia" panose="02040502050405020303" pitchFamily="18" charset="0"/>
                <a:ea typeface="Helvetica Neue"/>
              </a:rPr>
              <a:t> für </a:t>
            </a:r>
            <a:r>
              <a:rPr lang="en-US" sz="1600" b="0" strike="noStrike" spc="-1" dirty="0" err="1">
                <a:solidFill>
                  <a:srgbClr val="000000"/>
                </a:solidFill>
                <a:latin typeface="Georgia" panose="02040502050405020303" pitchFamily="18" charset="0"/>
                <a:ea typeface="Helvetica Neue"/>
              </a:rPr>
              <a:t>Schäden</a:t>
            </a:r>
            <a:r>
              <a:rPr lang="en-US" sz="1600" b="0" strike="noStrike" spc="-1" dirty="0">
                <a:solidFill>
                  <a:srgbClr val="000000"/>
                </a:solidFill>
                <a:latin typeface="Georgia" panose="02040502050405020303" pitchFamily="18" charset="0"/>
                <a:ea typeface="Helvetica Neue"/>
              </a:rPr>
              <a:t>, die in </a:t>
            </a:r>
            <a:r>
              <a:rPr lang="en-US" sz="1600" b="0" strike="noStrike" spc="-1" dirty="0" err="1">
                <a:solidFill>
                  <a:srgbClr val="000000"/>
                </a:solidFill>
                <a:latin typeface="Georgia" panose="02040502050405020303" pitchFamily="18" charset="0"/>
                <a:ea typeface="Helvetica Neue"/>
              </a:rPr>
              <a:t>ihrem</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globalen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Geschäft</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entstehen</a:t>
            </a:r>
            <a:r>
              <a:rPr lang="en-US" sz="1600" b="0" strike="noStrike" spc="-1" dirty="0">
                <a:solidFill>
                  <a:srgbClr val="000000"/>
                </a:solidFill>
                <a:latin typeface="Georgia" panose="02040502050405020303" pitchFamily="18" charset="0"/>
                <a:ea typeface="Helvetica Neue"/>
              </a:rPr>
              <a:t>. Die Initiative </a:t>
            </a:r>
            <a:r>
              <a:rPr lang="en-US" sz="1600" b="0" strike="noStrike" spc="-1" dirty="0" err="1">
                <a:solidFill>
                  <a:srgbClr val="000000"/>
                </a:solidFill>
                <a:latin typeface="Georgia" panose="02040502050405020303" pitchFamily="18" charset="0"/>
                <a:ea typeface="Helvetica Neue"/>
              </a:rPr>
              <a:t>Lieferkettengesetz</a:t>
            </a:r>
            <a:r>
              <a:rPr lang="en-US" sz="1600" b="0" strike="noStrike" spc="-1" dirty="0">
                <a:solidFill>
                  <a:srgbClr val="000000"/>
                </a:solidFill>
                <a:latin typeface="Georgia" panose="02040502050405020303" pitchFamily="18" charset="0"/>
                <a:ea typeface="Helvetica Neue"/>
              </a:rPr>
              <a:t> will, </a:t>
            </a:r>
            <a:r>
              <a:rPr lang="en-US" sz="1600" b="0" strike="noStrike" spc="-1" dirty="0" err="1">
                <a:solidFill>
                  <a:srgbClr val="000000"/>
                </a:solidFill>
                <a:latin typeface="Georgia" panose="02040502050405020303" pitchFamily="18" charset="0"/>
                <a:ea typeface="Helvetica Neue"/>
              </a:rPr>
              <a:t>dass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Verstöße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deutscher</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gegen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Menschenrechte</a:t>
            </a:r>
            <a:r>
              <a:rPr lang="en-US" sz="1600" b="0" strike="noStrike" spc="-1" dirty="0">
                <a:solidFill>
                  <a:srgbClr val="000000"/>
                </a:solidFill>
                <a:latin typeface="Georgia" panose="02040502050405020303" pitchFamily="18" charset="0"/>
                <a:ea typeface="Helvetica Neue"/>
              </a:rPr>
              <a:t> und </a:t>
            </a:r>
            <a:r>
              <a:rPr lang="en-US" sz="1600" b="0" strike="noStrike" spc="-1" dirty="0" err="1">
                <a:solidFill>
                  <a:srgbClr val="000000"/>
                </a:solidFill>
                <a:latin typeface="Georgia" panose="02040502050405020303" pitchFamily="18" charset="0"/>
                <a:ea typeface="Helvetica Neue"/>
              </a:rPr>
              <a:t>Umweltstandards</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rechtliche</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Konsequenzen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haben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Unternehmen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sollen</a:t>
            </a:r>
            <a:r>
              <a:rPr lang="en-US" sz="1600" b="0" strike="noStrike" spc="-1" dirty="0">
                <a:solidFill>
                  <a:srgbClr val="000000"/>
                </a:solidFill>
                <a:latin typeface="Georgia" panose="02040502050405020303" pitchFamily="18" charset="0"/>
                <a:ea typeface="Helvetica Neue"/>
              </a:rPr>
              <a:t> für </a:t>
            </a:r>
            <a:r>
              <a:rPr lang="en-US" sz="1600" b="0" strike="noStrike" spc="-1" dirty="0" err="1">
                <a:solidFill>
                  <a:srgbClr val="000000"/>
                </a:solidFill>
                <a:latin typeface="Georgia" panose="02040502050405020303" pitchFamily="18" charset="0"/>
                <a:ea typeface="Helvetica Neue"/>
              </a:rPr>
              <a:t>Schäden</a:t>
            </a:r>
            <a:r>
              <a:rPr lang="en-US" sz="1600" b="0" strike="noStrike" spc="-1" dirty="0">
                <a:solidFill>
                  <a:srgbClr val="000000"/>
                </a:solidFill>
                <a:latin typeface="Georgia" panose="02040502050405020303" pitchFamily="18" charset="0"/>
                <a:ea typeface="Helvetica Neue"/>
              </a:rPr>
              <a:t> </a:t>
            </a:r>
            <a:r>
              <a:rPr lang="en-US" sz="1600" b="0" strike="noStrike" spc="-1" dirty="0" err="1">
                <a:solidFill>
                  <a:srgbClr val="000000"/>
                </a:solidFill>
                <a:latin typeface="Georgia" panose="02040502050405020303" pitchFamily="18" charset="0"/>
                <a:ea typeface="Helvetica Neue"/>
              </a:rPr>
              <a:t>haften</a:t>
            </a: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a:p>
            <a:pPr>
              <a:lnSpc>
                <a:spcPct val="100000"/>
              </a:lnSpc>
              <a:spcBef>
                <a:spcPts val="300"/>
              </a:spcBef>
            </a:pPr>
            <a:r>
              <a:rPr lang="en-US" sz="1600" b="0" strike="noStrike" spc="-1" dirty="0">
                <a:solidFill>
                  <a:srgbClr val="000000"/>
                </a:solidFill>
                <a:latin typeface="Georgia" panose="02040502050405020303" pitchFamily="18" charset="0"/>
                <a:ea typeface="Helvetica Neue"/>
              </a:rPr>
              <a:t> </a:t>
            </a:r>
            <a:endParaRPr lang="en-US" sz="1600" b="0" strike="noStrike" spc="-1" dirty="0">
              <a:latin typeface="Georgia" panose="02040502050405020303" pitchFamily="18" charset="0"/>
            </a:endParaRPr>
          </a:p>
        </p:txBody>
      </p:sp>
      <p:sp>
        <p:nvSpPr>
          <p:cNvPr id="410" name="CustomShape 2"/>
          <p:cNvSpPr/>
          <p:nvPr/>
        </p:nvSpPr>
        <p:spPr>
          <a:xfrm>
            <a:off x="239760" y="-188640"/>
            <a:ext cx="2846520" cy="18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r>
              <a:rPr lang="en-US" sz="2000" b="1" strike="noStrike" spc="-89" dirty="0" err="1">
                <a:solidFill>
                  <a:srgbClr val="E66507"/>
                </a:solidFill>
                <a:latin typeface="Georgia" panose="02040502050405020303" pitchFamily="18" charset="0"/>
                <a:ea typeface="Arial Black"/>
              </a:rPr>
              <a:t>Wer</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Schäden</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anrichtet</a:t>
            </a:r>
            <a:r>
              <a:rPr lang="en-US" sz="2000" b="1" strike="noStrike" spc="-89" dirty="0">
                <a:solidFill>
                  <a:srgbClr val="E66507"/>
                </a:solidFill>
                <a:latin typeface="Georgia" panose="02040502050405020303" pitchFamily="18" charset="0"/>
                <a:ea typeface="Arial Black"/>
              </a:rPr>
              <a:t>, muss </a:t>
            </a:r>
            <a:r>
              <a:rPr lang="en-US" sz="2000" b="1" strike="noStrike" spc="-89" dirty="0" err="1">
                <a:solidFill>
                  <a:srgbClr val="E66507"/>
                </a:solidFill>
                <a:latin typeface="Georgia" panose="02040502050405020303" pitchFamily="18" charset="0"/>
                <a:ea typeface="Arial Black"/>
              </a:rPr>
              <a:t>Verantwortung</a:t>
            </a:r>
            <a:r>
              <a:rPr lang="en-US" sz="2000" b="1" strike="noStrike" spc="-89" dirty="0">
                <a:solidFill>
                  <a:srgbClr val="E66507"/>
                </a:solidFill>
                <a:latin typeface="Georgia" panose="02040502050405020303" pitchFamily="18" charset="0"/>
                <a:ea typeface="Arial Black"/>
              </a:rPr>
              <a:t> </a:t>
            </a:r>
            <a:r>
              <a:rPr lang="en-US" sz="2000" b="1" strike="noStrike" spc="-89" dirty="0" err="1">
                <a:solidFill>
                  <a:srgbClr val="E66507"/>
                </a:solidFill>
                <a:latin typeface="Georgia" panose="02040502050405020303" pitchFamily="18" charset="0"/>
                <a:ea typeface="Arial Black"/>
              </a:rPr>
              <a:t>übernehmen</a:t>
            </a:r>
            <a:r>
              <a:rPr lang="en-US" sz="2000" b="1" strike="noStrike" spc="-89" dirty="0">
                <a:solidFill>
                  <a:srgbClr val="FF6507"/>
                </a:solidFill>
                <a:latin typeface="Georgia" panose="02040502050405020303" pitchFamily="18" charset="0"/>
                <a:ea typeface="Arial Black"/>
              </a:rPr>
              <a:t>!</a:t>
            </a:r>
            <a:endParaRPr lang="en-US" sz="2000" b="0" strike="noStrike" spc="-1" dirty="0">
              <a:solidFill>
                <a:srgbClr val="FF6507"/>
              </a:solidFill>
              <a:latin typeface="Georgia" panose="02040502050405020303" pitchFamily="18" charset="0"/>
            </a:endParaRPr>
          </a:p>
        </p:txBody>
      </p:sp>
      <p:pic>
        <p:nvPicPr>
          <p:cNvPr id="411" name="Grafik 5"/>
          <p:cNvPicPr/>
          <p:nvPr/>
        </p:nvPicPr>
        <p:blipFill>
          <a:blip r:embed="rId2"/>
          <a:stretch/>
        </p:blipFill>
        <p:spPr>
          <a:xfrm>
            <a:off x="-360" y="4138068"/>
            <a:ext cx="3086640" cy="1737000"/>
          </a:xfrm>
          <a:prstGeom prst="rect">
            <a:avLst/>
          </a:prstGeom>
          <a:ln>
            <a:noFill/>
          </a:ln>
        </p:spPr>
      </p:pic>
      <p:sp>
        <p:nvSpPr>
          <p:cNvPr id="412" name="CustomShape 3"/>
          <p:cNvSpPr/>
          <p:nvPr/>
        </p:nvSpPr>
        <p:spPr>
          <a:xfrm>
            <a:off x="3086280" y="5420388"/>
            <a:ext cx="5401800" cy="460211"/>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en-US" sz="800" b="0" strike="noStrike" spc="-1" dirty="0" err="1">
                <a:solidFill>
                  <a:srgbClr val="000000"/>
                </a:solidFill>
                <a:latin typeface="Georgia" panose="02040502050405020303" pitchFamily="18" charset="0"/>
                <a:ea typeface="Times New Roman"/>
              </a:rPr>
              <a:t>Überlebende</a:t>
            </a:r>
            <a:r>
              <a:rPr lang="en-US" sz="800" b="0" strike="noStrike" spc="-1" dirty="0">
                <a:solidFill>
                  <a:srgbClr val="000000"/>
                </a:solidFill>
                <a:latin typeface="Georgia" panose="02040502050405020303" pitchFamily="18" charset="0"/>
                <a:ea typeface="Times New Roman"/>
              </a:rPr>
              <a:t> und </a:t>
            </a:r>
            <a:r>
              <a:rPr lang="en-US" sz="800" b="0" strike="noStrike" spc="-1" dirty="0" err="1">
                <a:solidFill>
                  <a:srgbClr val="000000"/>
                </a:solidFill>
                <a:latin typeface="Georgia" panose="02040502050405020303" pitchFamily="18" charset="0"/>
                <a:ea typeface="Times New Roman"/>
              </a:rPr>
              <a:t>Angehörige</a:t>
            </a:r>
            <a:r>
              <a:rPr lang="en-US" sz="800" b="0" strike="noStrike" spc="-1" dirty="0">
                <a:solidFill>
                  <a:srgbClr val="000000"/>
                </a:solidFill>
                <a:latin typeface="Georgia" panose="02040502050405020303" pitchFamily="18" charset="0"/>
                <a:ea typeface="Times New Roman"/>
              </a:rPr>
              <a:t> der </a:t>
            </a:r>
            <a:r>
              <a:rPr lang="en-US" sz="800" b="0" strike="noStrike" spc="-1" dirty="0" err="1">
                <a:solidFill>
                  <a:srgbClr val="000000"/>
                </a:solidFill>
                <a:latin typeface="Georgia" panose="02040502050405020303" pitchFamily="18" charset="0"/>
                <a:ea typeface="Times New Roman"/>
              </a:rPr>
              <a:t>Arbeiter</a:t>
            </a:r>
            <a:r>
              <a:rPr lang="en-US" sz="800" b="0" strike="noStrike" spc="-1" dirty="0">
                <a:solidFill>
                  <a:srgbClr val="000000"/>
                </a:solidFill>
                <a:latin typeface="Georgia" panose="02040502050405020303" pitchFamily="18" charset="0"/>
                <a:ea typeface="Times New Roman"/>
              </a:rPr>
              <a:t>*</a:t>
            </a:r>
            <a:r>
              <a:rPr lang="en-US" sz="800" b="0" strike="noStrike" spc="-1" dirty="0" err="1">
                <a:solidFill>
                  <a:srgbClr val="000000"/>
                </a:solidFill>
                <a:latin typeface="Georgia" panose="02040502050405020303" pitchFamily="18" charset="0"/>
                <a:ea typeface="Times New Roman"/>
              </a:rPr>
              <a:t>innen</a:t>
            </a:r>
            <a:r>
              <a:rPr lang="en-US" sz="800" b="0" strike="noStrike" spc="-1" dirty="0">
                <a:solidFill>
                  <a:srgbClr val="000000"/>
                </a:solidFill>
                <a:latin typeface="Georgia" panose="02040502050405020303" pitchFamily="18" charset="0"/>
                <a:ea typeface="Times New Roman"/>
              </a:rPr>
              <a:t>, die </a:t>
            </a:r>
            <a:r>
              <a:rPr lang="en-US" sz="800" b="0" strike="noStrike" spc="-1" dirty="0" err="1">
                <a:solidFill>
                  <a:srgbClr val="000000"/>
                </a:solidFill>
                <a:latin typeface="Georgia" panose="02040502050405020303" pitchFamily="18" charset="0"/>
                <a:ea typeface="Times New Roman"/>
              </a:rPr>
              <a:t>beim</a:t>
            </a:r>
            <a:r>
              <a:rPr lang="en-US" sz="800" b="0" strike="noStrike" spc="-1" dirty="0">
                <a:solidFill>
                  <a:srgbClr val="000000"/>
                </a:solidFill>
                <a:latin typeface="Georgia" panose="02040502050405020303" pitchFamily="18" charset="0"/>
                <a:ea typeface="Times New Roman"/>
              </a:rPr>
              <a:t> Brand in der </a:t>
            </a:r>
            <a:r>
              <a:rPr lang="en-US" sz="800" b="0" strike="noStrike" spc="-1" dirty="0" err="1">
                <a:solidFill>
                  <a:srgbClr val="000000"/>
                </a:solidFill>
                <a:latin typeface="Georgia" panose="02040502050405020303" pitchFamily="18" charset="0"/>
                <a:ea typeface="Times New Roman"/>
              </a:rPr>
              <a:t>Textilfabrik</a:t>
            </a:r>
            <a:r>
              <a:rPr lang="en-US" sz="800" b="0" strike="noStrike" spc="-1" dirty="0">
                <a:solidFill>
                  <a:srgbClr val="000000"/>
                </a:solidFill>
                <a:latin typeface="Georgia" panose="02040502050405020303" pitchFamily="18" charset="0"/>
                <a:ea typeface="Times New Roman"/>
              </a:rPr>
              <a:t> Ali Enterprises ums </a:t>
            </a:r>
            <a:r>
              <a:rPr lang="en-US" sz="800" b="0" strike="noStrike" spc="-1" dirty="0" err="1">
                <a:solidFill>
                  <a:srgbClr val="000000"/>
                </a:solidFill>
                <a:latin typeface="Georgia" panose="02040502050405020303" pitchFamily="18" charset="0"/>
                <a:ea typeface="Times New Roman"/>
              </a:rPr>
              <a:t>Leben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gekommen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sind</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fordern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Gerechtigkeit</a:t>
            </a:r>
            <a:r>
              <a:rPr lang="en-US" sz="800" b="0" strike="noStrike" spc="-1" dirty="0">
                <a:solidFill>
                  <a:srgbClr val="000000"/>
                </a:solidFill>
                <a:latin typeface="Georgia" panose="02040502050405020303" pitchFamily="18" charset="0"/>
                <a:ea typeface="Times New Roman"/>
              </a:rPr>
              <a:t> für die </a:t>
            </a:r>
            <a:r>
              <a:rPr lang="en-US" sz="800" b="0" strike="noStrike" spc="-1" dirty="0" err="1">
                <a:solidFill>
                  <a:srgbClr val="000000"/>
                </a:solidFill>
                <a:latin typeface="Georgia" panose="02040502050405020303" pitchFamily="18" charset="0"/>
                <a:ea typeface="Times New Roman"/>
              </a:rPr>
              <a:t>Betroffenen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Sie</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haben</a:t>
            </a:r>
            <a:r>
              <a:rPr lang="en-US" sz="800" b="0" strike="noStrike" spc="-1" dirty="0">
                <a:solidFill>
                  <a:srgbClr val="000000"/>
                </a:solidFill>
                <a:latin typeface="Georgia" panose="02040502050405020303" pitchFamily="18" charset="0"/>
                <a:ea typeface="Times New Roman"/>
              </a:rPr>
              <a:t> </a:t>
            </a:r>
            <a:r>
              <a:rPr lang="en-US" sz="800" b="0" strike="noStrike" spc="-1" dirty="0" err="1">
                <a:solidFill>
                  <a:srgbClr val="000000"/>
                </a:solidFill>
                <a:latin typeface="Georgia" panose="02040502050405020303" pitchFamily="18" charset="0"/>
                <a:ea typeface="Times New Roman"/>
              </a:rPr>
              <a:t>sich</a:t>
            </a:r>
            <a:r>
              <a:rPr lang="en-US" sz="800" b="0" strike="noStrike" spc="-1" dirty="0">
                <a:solidFill>
                  <a:srgbClr val="000000"/>
                </a:solidFill>
                <a:latin typeface="Georgia" panose="02040502050405020303" pitchFamily="18" charset="0"/>
                <a:ea typeface="Times New Roman"/>
              </a:rPr>
              <a:t> in der </a:t>
            </a:r>
            <a:r>
              <a:rPr lang="en-US" sz="800" b="0" strike="noStrike" spc="-1" dirty="0" err="1">
                <a:solidFill>
                  <a:srgbClr val="000000"/>
                </a:solidFill>
                <a:latin typeface="Georgia" panose="02040502050405020303" pitchFamily="18" charset="0"/>
                <a:ea typeface="Times New Roman"/>
              </a:rPr>
              <a:t>Selbstorganisation</a:t>
            </a:r>
            <a:r>
              <a:rPr lang="en-US" sz="800" b="0" strike="noStrike" spc="-1" dirty="0">
                <a:solidFill>
                  <a:srgbClr val="000000"/>
                </a:solidFill>
                <a:latin typeface="Georgia" panose="02040502050405020303" pitchFamily="18" charset="0"/>
                <a:ea typeface="Times New Roman"/>
              </a:rPr>
              <a:t> Ali Enterprises Factory Fire </a:t>
            </a:r>
            <a:r>
              <a:rPr lang="en-US" sz="800" b="0" strike="noStrike" spc="-1" dirty="0" err="1">
                <a:solidFill>
                  <a:srgbClr val="000000"/>
                </a:solidFill>
                <a:latin typeface="Georgia" panose="02040502050405020303" pitchFamily="18" charset="0"/>
                <a:ea typeface="Times New Roman"/>
              </a:rPr>
              <a:t>Affectees</a:t>
            </a:r>
            <a:r>
              <a:rPr lang="en-US" sz="800" b="0" strike="noStrike" spc="-1" dirty="0">
                <a:solidFill>
                  <a:srgbClr val="000000"/>
                </a:solidFill>
                <a:latin typeface="Georgia" panose="02040502050405020303" pitchFamily="18" charset="0"/>
                <a:ea typeface="Times New Roman"/>
              </a:rPr>
              <a:t> Association (AEFFAA) </a:t>
            </a:r>
            <a:r>
              <a:rPr lang="en-US" sz="800" b="0" strike="noStrike" spc="-1" dirty="0" err="1">
                <a:solidFill>
                  <a:srgbClr val="000000"/>
                </a:solidFill>
                <a:latin typeface="Georgia" panose="02040502050405020303" pitchFamily="18" charset="0"/>
                <a:ea typeface="Times New Roman"/>
              </a:rPr>
              <a:t>zusammengeschlossen</a:t>
            </a:r>
            <a:r>
              <a:rPr lang="en-US" sz="800" b="0" strike="noStrike" spc="-1" dirty="0">
                <a:solidFill>
                  <a:srgbClr val="000000"/>
                </a:solidFill>
                <a:latin typeface="Georgia" panose="02040502050405020303" pitchFamily="18" charset="0"/>
                <a:ea typeface="Times New Roman"/>
              </a:rPr>
              <a:t>. Copyright: NTUF/AEFFAA/ECCHR</a:t>
            </a:r>
            <a:endParaRPr lang="en-US" sz="800" b="0" strike="noStrike" spc="-1" dirty="0">
              <a:latin typeface="Georgia" panose="02040502050405020303"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Initiative_Lieferkettengesetz_PPT-Vorlage</Template>
  <TotalTime>0</TotalTime>
  <Words>1838</Words>
  <Application>Microsoft Office PowerPoint</Application>
  <PresentationFormat>Bildschirmpräsentation (4:3)</PresentationFormat>
  <Paragraphs>157</Paragraphs>
  <Slides>25</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Arial</vt:lpstr>
      <vt:lpstr>Arial Black</vt:lpstr>
      <vt:lpstr>DejaVu Sans</vt:lpstr>
      <vt:lpstr>Georgia</vt:lpstr>
      <vt:lpstr>Helvetica Neue</vt:lpstr>
      <vt:lpstr>Symbol</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GW</dc:creator>
  <dc:description/>
  <cp:lastModifiedBy>j.geilenkirchen</cp:lastModifiedBy>
  <cp:revision>57</cp:revision>
  <cp:lastPrinted>2019-08-13T10:07:08Z</cp:lastPrinted>
  <dcterms:created xsi:type="dcterms:W3CDTF">2019-08-21T08:25:18Z</dcterms:created>
  <dcterms:modified xsi:type="dcterms:W3CDTF">2019-09-26T13:29:46Z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11</vt:i4>
  </property>
  <property fmtid="{D5CDD505-2E9C-101B-9397-08002B2CF9AE}" pid="8" name="PresentationFormat">
    <vt:lpwstr>Bildschirmpräsentation (4:3)</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